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sldIdLst>
    <p:sldId id="257" r:id="rId5"/>
    <p:sldId id="262" r:id="rId6"/>
    <p:sldId id="259" r:id="rId7"/>
    <p:sldId id="263" r:id="rId8"/>
  </p:sldIdLst>
  <p:sldSz cx="12192000" cy="6858000"/>
  <p:notesSz cx="6858000" cy="9144000"/>
  <p:defaultTextStyle>
    <a:defPPr>
      <a:defRPr lang="en-CH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529" userDrawn="1">
          <p15:clr>
            <a:srgbClr val="C35EA4"/>
          </p15:clr>
        </p15:guide>
        <p15:guide id="3" orient="horz" pos="414" userDrawn="1">
          <p15:clr>
            <a:srgbClr val="C35EA4"/>
          </p15:clr>
        </p15:guide>
        <p15:guide id="4" orient="horz" pos="3906" userDrawn="1">
          <p15:clr>
            <a:srgbClr val="C35EA4"/>
          </p15:clr>
        </p15:guide>
        <p15:guide id="5" pos="7469" userDrawn="1">
          <p15:clr>
            <a:srgbClr val="C35EA4"/>
          </p15:clr>
        </p15:guide>
        <p15:guide id="6" orient="horz" pos="2069" userDrawn="1">
          <p15:clr>
            <a:srgbClr val="A4A3A4"/>
          </p15:clr>
        </p15:guide>
        <p15:guide id="7" orient="horz" pos="709" userDrawn="1">
          <p15:clr>
            <a:srgbClr val="C35EA4"/>
          </p15:clr>
        </p15:guide>
        <p15:guide id="8" pos="4588" userDrawn="1">
          <p15:clr>
            <a:srgbClr val="C35EA4"/>
          </p15:clr>
        </p15:guide>
        <p15:guide id="9" orient="horz" pos="4065" userDrawn="1">
          <p15:clr>
            <a:srgbClr val="C35E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élène Barr" initials="HB" lastIdx="1" clrIdx="0">
    <p:extLst>
      <p:ext uri="{19B8F6BF-5375-455C-9EA6-DF929625EA0E}">
        <p15:presenceInfo xmlns:p15="http://schemas.microsoft.com/office/powerpoint/2012/main" userId="S::helene.barr@mci-group.com::7eea8d57-f760-41b5-a247-e9ee0aa21130" providerId="AD"/>
      </p:ext>
    </p:extLst>
  </p:cmAuthor>
  <p:cmAuthor id="2" name="Keuylian, Zela" initials="KZ" lastIdx="40" clrIdx="1">
    <p:extLst>
      <p:ext uri="{19B8F6BF-5375-455C-9EA6-DF929625EA0E}">
        <p15:presenceInfo xmlns:p15="http://schemas.microsoft.com/office/powerpoint/2012/main" userId="S::Zela.Keuylian@parexel.com::9da7ea7a-0917-4de8-865f-6f8ce82f9eca" providerId="AD"/>
      </p:ext>
    </p:extLst>
  </p:cmAuthor>
  <p:cmAuthor id="3" name="PXL" initials="SC" lastIdx="2" clrIdx="2">
    <p:extLst>
      <p:ext uri="{19B8F6BF-5375-455C-9EA6-DF929625EA0E}">
        <p15:presenceInfo xmlns:p15="http://schemas.microsoft.com/office/powerpoint/2012/main" userId="PXL" providerId="None"/>
      </p:ext>
    </p:extLst>
  </p:cmAuthor>
  <p:cmAuthor id="4" name="Eminton, Moira" initials="EM" lastIdx="1" clrIdx="3">
    <p:extLst>
      <p:ext uri="{19B8F6BF-5375-455C-9EA6-DF929625EA0E}">
        <p15:presenceInfo xmlns:p15="http://schemas.microsoft.com/office/powerpoint/2012/main" userId="S::Moira.Eminton@parexel.com::5a7bb7a7-a606-47ff-96d9-a613107a453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E88"/>
    <a:srgbClr val="002363"/>
    <a:srgbClr val="004DA0"/>
    <a:srgbClr val="FF3399"/>
    <a:srgbClr val="001B47"/>
    <a:srgbClr val="001F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05F04CC-E249-4244-B1FF-4C38F9545F31}" v="13" dt="2020-12-28T19:36:57.4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54" autoAdjust="0"/>
    <p:restoredTop sz="80717" autoAdjust="0"/>
  </p:normalViewPr>
  <p:slideViewPr>
    <p:cSldViewPr snapToGrid="0">
      <p:cViewPr varScale="1">
        <p:scale>
          <a:sx n="92" d="100"/>
          <a:sy n="92" d="100"/>
        </p:scale>
        <p:origin x="1568" y="184"/>
      </p:cViewPr>
      <p:guideLst>
        <p:guide orient="horz" pos="2160"/>
        <p:guide pos="529"/>
        <p:guide orient="horz" pos="414"/>
        <p:guide orient="horz" pos="3906"/>
        <p:guide pos="7469"/>
        <p:guide orient="horz" pos="2069"/>
        <p:guide orient="horz" pos="709"/>
        <p:guide pos="4588"/>
        <p:guide orient="horz" pos="4065"/>
      </p:guideLst>
    </p:cSldViewPr>
  </p:slid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66" d="100"/>
          <a:sy n="66" d="100"/>
        </p:scale>
        <p:origin x="2947" y="4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24611595022532"/>
          <c:y val="5.5200068309600128E-2"/>
          <c:w val="0.88435902677876943"/>
          <c:h val="0.8299227542031953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Spontaneous</c:v>
                </c:pt>
                <c:pt idx="1">
                  <c:v>Trauma</c:v>
                </c:pt>
                <c:pt idx="2">
                  <c:v>Unknown</c:v>
                </c:pt>
                <c:pt idx="3">
                  <c:v>Surgery</c:v>
                </c:pt>
                <c:pt idx="4">
                  <c:v>Other procedures</c:v>
                </c:pt>
                <c:pt idx="5">
                  <c:v>Other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40.6</c:v>
                </c:pt>
                <c:pt idx="1">
                  <c:v>34.4</c:v>
                </c:pt>
                <c:pt idx="2">
                  <c:v>14.1</c:v>
                </c:pt>
                <c:pt idx="3">
                  <c:v>0.8</c:v>
                </c:pt>
                <c:pt idx="4">
                  <c:v>3.9</c:v>
                </c:pt>
                <c:pt idx="5">
                  <c:v>6.3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557-43BA-9D3F-27E6EDAF534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696584032"/>
        <c:axId val="696591576"/>
      </c:barChart>
      <c:catAx>
        <c:axId val="6965840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96591576"/>
        <c:crosses val="autoZero"/>
        <c:auto val="1"/>
        <c:lblAlgn val="ctr"/>
        <c:lblOffset val="100"/>
        <c:noMultiLvlLbl val="0"/>
      </c:catAx>
      <c:valAx>
        <c:axId val="6965915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96584032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738897837779081"/>
          <c:y val="0.11048381516540412"/>
          <c:w val="0.55076619721195541"/>
          <c:h val="0.71491135296219421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Bleeding events (n=54) by location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A50-46E2-A0FA-2768884BA4F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A50-46E2-A0FA-2768884BA4F5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5A50-46E2-A0FA-2768884BA4F5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5A50-46E2-A0FA-2768884BA4F5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5A50-46E2-A0FA-2768884BA4F5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5A50-46E2-A0FA-2768884BA4F5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5A50-46E2-A0FA-2768884BA4F5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5A50-46E2-A0FA-2768884BA4F5}"/>
              </c:ext>
            </c:extLst>
          </c:dPt>
          <c:dLbls>
            <c:dLbl>
              <c:idx val="0"/>
              <c:layout>
                <c:manualLayout>
                  <c:x val="-9.1199340803613957E-2"/>
                  <c:y val="0.1128649249296940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A50-46E2-A0FA-2768884BA4F5}"/>
                </c:ext>
              </c:extLst>
            </c:dLbl>
            <c:dLbl>
              <c:idx val="1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489392E-4271-4F4F-9219-B37C07D6F5BF}" type="VALUE">
                      <a:rPr lang="en-US">
                        <a:solidFill>
                          <a:schemeClr val="bg1"/>
                        </a:solidFill>
                      </a:rPr>
                      <a:pPr>
                        <a:defRPr sz="1200" b="1">
                          <a:solidFill>
                            <a:schemeClr val="bg1"/>
                          </a:solidFill>
                        </a:defRPr>
                      </a:pPr>
                      <a:t>[VALUE]</a:t>
                    </a:fld>
                    <a:endParaRPr 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5A50-46E2-A0FA-2768884BA4F5}"/>
                </c:ext>
              </c:extLst>
            </c:dLbl>
            <c:dLbl>
              <c:idx val="2"/>
              <c:layout>
                <c:manualLayout>
                  <c:x val="-7.9743951348071218E-2"/>
                  <c:y val="-9.113704395235344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5DEFF40-C4C6-4DA5-B2A1-CDED0FCA5468}" type="VALUE">
                      <a:rPr lang="en-US">
                        <a:solidFill>
                          <a:schemeClr val="bg1"/>
                        </a:solidFill>
                      </a:rPr>
                      <a:pPr>
                        <a:defRPr sz="1200" b="1">
                          <a:solidFill>
                            <a:schemeClr val="bg1"/>
                          </a:solidFill>
                        </a:defRPr>
                      </a:pPr>
                      <a:t>[VALUE]</a:t>
                    </a:fld>
                    <a:endParaRPr 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5A50-46E2-A0FA-2768884BA4F5}"/>
                </c:ext>
              </c:extLst>
            </c:dLbl>
            <c:dLbl>
              <c:idx val="3"/>
              <c:layout>
                <c:manualLayout>
                  <c:x val="0.15467392702584531"/>
                  <c:y val="-4.5329453848923999E-2"/>
                </c:manualLayout>
              </c:layout>
              <c:tx>
                <c:rich>
                  <a:bodyPr/>
                  <a:lstStyle/>
                  <a:p>
                    <a:fld id="{58D122AE-3AD8-4647-B2B0-657D7715F91A}" type="VALUE">
                      <a:rPr lang="en-US">
                        <a:solidFill>
                          <a:schemeClr val="tx1"/>
                        </a:solidFill>
                      </a:rPr>
                      <a:pPr/>
                      <a:t>[VALUE]</a:t>
                    </a:fld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5A50-46E2-A0FA-2768884BA4F5}"/>
                </c:ext>
              </c:extLst>
            </c:dLbl>
            <c:dLbl>
              <c:idx val="7"/>
              <c:layout>
                <c:manualLayout>
                  <c:x val="9.529083917762847E-2"/>
                  <c:y val="-8.5294563198937468E-2"/>
                </c:manualLayout>
              </c:layout>
              <c:tx>
                <c:rich>
                  <a:bodyPr/>
                  <a:lstStyle/>
                  <a:p>
                    <a:fld id="{5C752DA7-3B35-4744-88F4-9E5A7488306E}" type="VALUE">
                      <a:rPr lang="en-US">
                        <a:solidFill>
                          <a:schemeClr val="bg1"/>
                        </a:solidFill>
                      </a:rPr>
                      <a:pPr/>
                      <a:t>[VALUE]</a:t>
                    </a:fld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F-5A50-46E2-A0FA-2768884BA4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Elbow</c:v>
                </c:pt>
                <c:pt idx="1">
                  <c:v>Hip</c:v>
                </c:pt>
                <c:pt idx="2">
                  <c:v>Knee</c:v>
                </c:pt>
                <c:pt idx="3">
                  <c:v>Ankle</c:v>
                </c:pt>
              </c:strCache>
            </c:strRef>
          </c:cat>
          <c:val>
            <c:numRef>
              <c:f>Sheet1!$B$2:$B$5</c:f>
              <c:numCache>
                <c:formatCode>0.0%</c:formatCode>
                <c:ptCount val="4"/>
                <c:pt idx="0">
                  <c:v>0.222</c:v>
                </c:pt>
                <c:pt idx="1">
                  <c:v>0.111</c:v>
                </c:pt>
                <c:pt idx="2">
                  <c:v>0.13</c:v>
                </c:pt>
                <c:pt idx="3">
                  <c:v>0.53700000000000003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5A50-46E2-A0FA-2768884BA4F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78256974090079423"/>
          <c:y val="0.24508526196597288"/>
          <c:w val="0.1661219276812162"/>
          <c:h val="0.1800668470765656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H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A09E76-9AD9-4434-AF77-1C941C82DE60}" type="datetimeFigureOut">
              <a:rPr lang="en-CH" smtClean="0"/>
              <a:t>9/13/21</a:t>
            </a:fld>
            <a:endParaRPr lang="en-CH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H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H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9F67BA-ED28-4F72-8083-76D7E6BE306C}" type="slidenum">
              <a:rPr lang="en-CH" smtClean="0"/>
              <a:t>‹#›</a:t>
            </a:fld>
            <a:endParaRPr lang="en-CH" dirty="0"/>
          </a:p>
        </p:txBody>
      </p:sp>
    </p:spTree>
    <p:extLst>
      <p:ext uri="{BB962C8B-B14F-4D97-AF65-F5344CB8AC3E}">
        <p14:creationId xmlns:p14="http://schemas.microsoft.com/office/powerpoint/2010/main" val="23792638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/>
              <a:t>This presentation will describe clinical outcomes in patients with haemophilia A after switching to rurioctocog alfa pegol prophylaxis in the ATHN 2 study.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9F67BA-ED28-4F72-8083-76D7E6BE306C}" type="slidenum">
              <a:rPr lang="en-CH" smtClean="0"/>
              <a:t>1</a:t>
            </a:fld>
            <a:endParaRPr lang="en-CH" dirty="0"/>
          </a:p>
        </p:txBody>
      </p:sp>
    </p:spTree>
    <p:extLst>
      <p:ext uri="{BB962C8B-B14F-4D97-AF65-F5344CB8AC3E}">
        <p14:creationId xmlns:p14="http://schemas.microsoft.com/office/powerpoint/2010/main" val="18031360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spcAft>
                <a:spcPts val="60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z="1200" u="sng" kern="1200" dirty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Introduction</a:t>
            </a:r>
          </a:p>
          <a:p>
            <a:pPr marL="115888" indent="-115888" algn="just"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1200" dirty="0">
                <a:ea typeface="Calibri" panose="020F0502020204030204" pitchFamily="34" charset="0"/>
              </a:rPr>
              <a:t>Rurioctocog alfa pegol, or ADYNOVATE®, is a pegylated, extended half-life factor VIII concentrate that received United States Food and Drug Administration approval in 2015. It is indicated for use in children and adults with haemophilia A for on-demand treatment and control of bleeding episodes, perioperative management, and routine prophylaxis to reduce the frequency of bleeding episodes.</a:t>
            </a:r>
          </a:p>
          <a:p>
            <a:pPr marL="0" indent="0" algn="just">
              <a:spcAft>
                <a:spcPts val="600"/>
              </a:spcAft>
              <a:buClr>
                <a:schemeClr val="accent1"/>
              </a:buClr>
              <a:buFont typeface="Arial" pitchFamily="34" charset="0"/>
              <a:buNone/>
            </a:pPr>
            <a:endParaRPr lang="en-US" sz="1200" baseline="30000" dirty="0">
              <a:ea typeface="Calibri" panose="020F0502020204030204" pitchFamily="34" charset="0"/>
            </a:endParaRPr>
          </a:p>
          <a:p>
            <a:pPr marL="115888" indent="-115888" algn="just"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1200" dirty="0">
                <a:cs typeface="Arial" pitchFamily="34" charset="0"/>
              </a:rPr>
              <a:t>The ATHN 2: Factor Switching Study, sponsored by the American Thrombosis and Hemostasis Network, provided the opportunity to observe a cohort of previously-treated patients with haemophilia A who switched to rurioctocog alfa pegol from another FVIII product in a setting consistent with real-world clinical practice.</a:t>
            </a:r>
          </a:p>
          <a:p>
            <a:pPr marL="0" indent="0" algn="just">
              <a:spcAft>
                <a:spcPts val="600"/>
              </a:spcAft>
              <a:buClr>
                <a:schemeClr val="accent1"/>
              </a:buClr>
              <a:buFont typeface="Arial" pitchFamily="34" charset="0"/>
              <a:buNone/>
            </a:pPr>
            <a:endParaRPr lang="en-US" sz="1200" baseline="30000" dirty="0">
              <a:cs typeface="Arial" pitchFamily="34" charset="0"/>
            </a:endParaRPr>
          </a:p>
          <a:p>
            <a:pPr marL="115888" indent="-115888" algn="just"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1200" dirty="0"/>
              <a:t>In this presentation, clinical and quality of life outcomes in patients with haemophilia A who switched to rurioctocog alfa pegol from another FVIII product are described.</a:t>
            </a:r>
          </a:p>
          <a:p>
            <a:pPr marL="0" indent="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None/>
            </a:pPr>
            <a:endParaRPr lang="en-US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None/>
            </a:pPr>
            <a:r>
              <a:rPr lang="en-US" sz="1200" u="sng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Methods</a:t>
            </a:r>
            <a:endParaRPr lang="en-US" sz="1200" u="sng" dirty="0">
              <a:cs typeface="Arial" pitchFamily="34" charset="0"/>
            </a:endParaRPr>
          </a:p>
          <a:p>
            <a:pPr marL="115888" indent="-115888"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This longitudinal cohort study was conducted at ATHN-affiliated sites in the United States. The study included </a:t>
            </a:r>
            <a:r>
              <a:rPr kumimoji="0" lang="en-US" sz="1200" kern="1200" dirty="0">
                <a:solidFill>
                  <a:srgbClr val="4C4948"/>
                </a:solidFill>
                <a:latin typeface="+mn-lt"/>
                <a:ea typeface="+mn-ea"/>
                <a:cs typeface="+mn-cs"/>
              </a:rPr>
              <a:t>children and adults with moderate or severe congenital haemophilia A or B</a:t>
            </a:r>
            <a:r>
              <a:rPr lang="en-US" sz="1200" kern="1200" dirty="0">
                <a:solidFill>
                  <a:srgbClr val="4C4948"/>
                </a:solidFill>
                <a:latin typeface="+mn-lt"/>
                <a:ea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.</a:t>
            </a:r>
          </a:p>
          <a:p>
            <a:pPr marL="115888" indent="-115888"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endParaRPr lang="en-US" sz="1200" kern="1200" dirty="0">
              <a:solidFill>
                <a:srgbClr val="4C4948"/>
              </a:solidFill>
              <a:latin typeface="+mn-lt"/>
              <a:ea typeface="+mn-ea"/>
              <a:cs typeface="Calibri" panose="020F0502020204030204" pitchFamily="34" charset="0"/>
              <a:sym typeface="Symbol" panose="05050102010706020507" pitchFamily="18" charset="2"/>
            </a:endParaRPr>
          </a:p>
          <a:p>
            <a:pPr marL="115888" indent="-115888"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1200" kern="1200" dirty="0">
                <a:solidFill>
                  <a:srgbClr val="4C4948"/>
                </a:solidFill>
                <a:latin typeface="+mn-lt"/>
                <a:ea typeface="+mn-ea"/>
                <a:cs typeface="Calibri" panose="020F0502020204030204" pitchFamily="34" charset="0"/>
                <a:sym typeface="Symbol" panose="05050102010706020507" pitchFamily="18" charset="2"/>
              </a:rPr>
              <a:t>The study consisted of a prospective arm, which included patients who switched factor replacement products and who were followed prospectively for up to 1 year, and a retrospective arm, which included patients who had switched </a:t>
            </a:r>
            <a:r>
              <a:rPr lang="en-US" sz="1200" dirty="0"/>
              <a:t>factor replacement products within the past 50 weeks at the time of enrollment and who were assessed retrospectively for up to 1 year.</a:t>
            </a:r>
          </a:p>
          <a:p>
            <a:pPr marL="115888" indent="-115888"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endParaRPr lang="en-US" sz="1200" dirty="0"/>
          </a:p>
          <a:p>
            <a:pPr marL="115888" indent="-115888"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kumimoji="0" lang="en-US" sz="1200" kern="1200" dirty="0">
                <a:solidFill>
                  <a:srgbClr val="4C4948"/>
                </a:solidFill>
                <a:latin typeface="+mn-lt"/>
                <a:ea typeface="+mn-ea"/>
                <a:cs typeface="+mn-cs"/>
              </a:rPr>
              <a:t>Assessments collected during the study included d</a:t>
            </a:r>
            <a:r>
              <a:rPr lang="en-US" sz="1200" dirty="0">
                <a:solidFill>
                  <a:srgbClr val="4C4948"/>
                </a:solidFill>
              </a:rPr>
              <a:t>emographic and clinical characteristics, prior FVIII treatment history, the rurioctocog alfa pegol treatment regimen after switching, bleeding episodes after switching, and quality of life after switching as measured by the </a:t>
            </a:r>
            <a:r>
              <a:rPr lang="en-US" sz="1200" dirty="0">
                <a:solidFill>
                  <a:schemeClr val="tx1"/>
                </a:solidFill>
              </a:rPr>
              <a:t>EuroQoL-5 Dimension-5 Level </a:t>
            </a:r>
            <a:r>
              <a:rPr lang="en-US" sz="1200" dirty="0"/>
              <a:t>questionnaire</a:t>
            </a:r>
            <a:r>
              <a:rPr lang="en-US" sz="1200" dirty="0">
                <a:solidFill>
                  <a:schemeClr val="tx1"/>
                </a:solidFill>
              </a:rPr>
              <a:t>.</a:t>
            </a:r>
          </a:p>
          <a:p>
            <a:pPr marL="115200" lvl="0" indent="-115200" eaLnBrk="0" hangingPunct="0"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endParaRPr lang="en-US" sz="1200" kern="1200" dirty="0">
              <a:solidFill>
                <a:schemeClr val="tx1"/>
              </a:solidFill>
              <a:latin typeface="+mn-lt"/>
              <a:ea typeface="+mn-ea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9F67BA-ED28-4F72-8083-76D7E6BE306C}" type="slidenum">
              <a:rPr lang="en-CH" smtClean="0"/>
              <a:t>2</a:t>
            </a:fld>
            <a:endParaRPr lang="en-CH" dirty="0"/>
          </a:p>
        </p:txBody>
      </p:sp>
    </p:spTree>
    <p:extLst>
      <p:ext uri="{BB962C8B-B14F-4D97-AF65-F5344CB8AC3E}">
        <p14:creationId xmlns:p14="http://schemas.microsoft.com/office/powerpoint/2010/main" val="38648520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1200" dirty="0"/>
              <a:t>A total of 59 patients with haemophilia A switched to rurioctocog alfa pegol as of 1 May, 2020.</a:t>
            </a:r>
          </a:p>
          <a:p>
            <a:pPr marL="171450" indent="-17145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1200" dirty="0"/>
          </a:p>
          <a:p>
            <a:pPr marL="171450" indent="-17145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1200" dirty="0"/>
              <a:t>Before switching, most participants used a recombinant FVIII product, with the most common treatment frequencies being every 2 days and 3 times/week; the most frequently reported reason for switching was factor half-life considerations.</a:t>
            </a:r>
          </a:p>
          <a:p>
            <a:pPr marL="171450" indent="-17145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1200" dirty="0"/>
          </a:p>
          <a:p>
            <a:pPr marL="171450" indent="-17145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1200" dirty="0"/>
              <a:t>At study end, the most common rurioctocog alfa pegol prophylaxis treatment regimen was 2 times/week and the majority of participants (68.2%) used rurioctocog alfa pegol 2 times/week or less. The mean nominal dosage was 50 U/kg.</a:t>
            </a:r>
          </a:p>
          <a:p>
            <a:pPr marL="171450" indent="-17145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1200" dirty="0"/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dirty="0"/>
              <a:t>Across all follow-up visits, 20 of 51 (39.2%) participants did not have any bleeding episodes.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lang="en-GB" sz="1200" dirty="0"/>
          </a:p>
          <a:p>
            <a:pPr marL="628650" lvl="1" indent="-17145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1200" dirty="0"/>
              <a:t>As depicted in </a:t>
            </a:r>
            <a:r>
              <a:rPr lang="en-US" sz="1200" b="1" dirty="0"/>
              <a:t>Figure 1</a:t>
            </a:r>
            <a:r>
              <a:rPr lang="en-US" sz="1200" dirty="0"/>
              <a:t>, across 128 reported bleeding episodes</a:t>
            </a:r>
            <a:r>
              <a:rPr lang="en-US" sz="1200" b="0" dirty="0">
                <a:cs typeface="Arial" pitchFamily="34" charset="0"/>
              </a:rPr>
              <a:t>,</a:t>
            </a:r>
            <a:r>
              <a:rPr lang="en-US" sz="1200" b="1" dirty="0">
                <a:cs typeface="Arial" pitchFamily="34" charset="0"/>
              </a:rPr>
              <a:t> </a:t>
            </a:r>
            <a:r>
              <a:rPr lang="en-US" sz="1200" dirty="0"/>
              <a:t>the most frequently reported reasons for bleeding after switching to rurioctocog alfa pegol were spontaneous or trauma-related.</a:t>
            </a:r>
            <a:endParaRPr lang="en-US" sz="1200" b="1" dirty="0">
              <a:cs typeface="Arial" pitchFamily="34" charset="0"/>
            </a:endParaRPr>
          </a:p>
          <a:p>
            <a:pPr marL="628650" lvl="1" indent="-17145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1200" b="1" dirty="0">
              <a:cs typeface="Arial" pitchFamily="34" charset="0"/>
            </a:endParaRPr>
          </a:p>
          <a:p>
            <a:pPr marL="628650" lvl="1" indent="-17145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1200" b="0" dirty="0">
                <a:cs typeface="Arial" pitchFamily="34" charset="0"/>
              </a:rPr>
              <a:t>T</a:t>
            </a:r>
            <a:r>
              <a:rPr lang="en-GB" sz="1200" dirty="0"/>
              <a:t>he most frequently reported bleeding episode site was the ankle.</a:t>
            </a:r>
          </a:p>
          <a:p>
            <a:pPr marL="461963" lvl="1" indent="-287338">
              <a:spcAft>
                <a:spcPts val="600"/>
              </a:spcAft>
              <a:buClr>
                <a:schemeClr val="accent1"/>
              </a:buClr>
              <a:buFont typeface="Calibri" panose="020F0502020204030204" pitchFamily="34" charset="0"/>
              <a:buChar char="―"/>
            </a:pPr>
            <a:endParaRPr lang="en-US" sz="1300" dirty="0"/>
          </a:p>
          <a:p>
            <a:pPr marL="115888" indent="-115888"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1400" dirty="0"/>
              <a:t>Based on 56 responses provided for the EuroQoL-5 Dimension-5 Level questionnaire, there were 20 responses (35.7%) that indicated the participants experienced pain</a:t>
            </a:r>
            <a:r>
              <a:rPr lang="en-US" sz="1300" dirty="0"/>
              <a:t>.</a:t>
            </a:r>
          </a:p>
          <a:p>
            <a:pPr marL="115888" marR="0" lvl="0" indent="-115888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endParaRPr lang="en-US" sz="1200" dirty="0">
              <a:cs typeface="Arial" pitchFamily="34" charset="0"/>
            </a:endParaRPr>
          </a:p>
          <a:p>
            <a:pPr marL="115888" marR="0" lvl="0" indent="-115888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en-US" sz="1200" dirty="0">
                <a:cs typeface="Arial" pitchFamily="34" charset="0"/>
              </a:rPr>
              <a:t>During study participation, there were no diagnoses of transfusion transmitted infections, thrombosis, cancer, treatment-emergent reactions, or allergies based on adverse event categories from the European Haemophilia Safety Surveillance System.</a:t>
            </a:r>
          </a:p>
          <a:p>
            <a:pPr marL="0" indent="0">
              <a:spcAft>
                <a:spcPts val="600"/>
              </a:spcAft>
              <a:buClr>
                <a:schemeClr val="accent1"/>
              </a:buClr>
              <a:buFont typeface="Arial" pitchFamily="34" charset="0"/>
              <a:buNone/>
            </a:pPr>
            <a:endParaRPr lang="en-GB" sz="1200" dirty="0"/>
          </a:p>
          <a:p>
            <a:pPr marL="628650" lvl="1" indent="-17145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9F67BA-ED28-4F72-8083-76D7E6BE306C}" type="slidenum">
              <a:rPr lang="en-CH" smtClean="0"/>
              <a:t>3</a:t>
            </a:fld>
            <a:endParaRPr lang="en-CH" dirty="0"/>
          </a:p>
        </p:txBody>
      </p:sp>
    </p:spTree>
    <p:extLst>
      <p:ext uri="{BB962C8B-B14F-4D97-AF65-F5344CB8AC3E}">
        <p14:creationId xmlns:p14="http://schemas.microsoft.com/office/powerpoint/2010/main" val="40735452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effectLst/>
              </a:rPr>
              <a:t>The key findings of this presentation were: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dirty="0">
                <a:effectLst/>
              </a:rPr>
              <a:t>Rurioctocog alfa pegol prophylaxis treatment regimens were consistent with product labelling regarding dosing and frequency.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dirty="0">
                <a:effectLst/>
              </a:rPr>
              <a:t>After switching to rurioctocog alfa pegol prophylaxis, nearly 40% of patients reported no bleeding episodes during follow-up visits.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200" dirty="0">
              <a:cs typeface="Arial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cs typeface="Arial" pitchFamily="34" charset="0"/>
              </a:rPr>
              <a:t>The predominant prophylactic treatment frequency with rurioctocog alfa pegol (2 times per week) represented a reduction in treatment frequency relative to prior FVIII prophylactic treatment (every 2 days or 3 times per week).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>
              <a:cs typeface="Arial" pitchFamily="34" charset="0"/>
            </a:endParaRPr>
          </a:p>
          <a:p>
            <a:pPr marL="173038" lvl="1" indent="-173038">
              <a:spcAft>
                <a:spcPts val="10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2200" dirty="0">
                <a:cs typeface="Arial" pitchFamily="34" charset="0"/>
              </a:rPr>
              <a:t>Across follow-up visits, there were no diagnoses of transfusion transmitted infections, thrombosis, cancer, treatment-emergent reactions, or allergies based on adverse event categories from the European Haemophilia Safety Surveillance System.</a:t>
            </a:r>
          </a:p>
          <a:p>
            <a:endParaRPr lang="en-US" sz="1200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9F67BA-ED28-4F72-8083-76D7E6BE306C}" type="slidenum">
              <a:rPr lang="en-CH" smtClean="0"/>
              <a:t>4</a:t>
            </a:fld>
            <a:endParaRPr lang="en-CH" dirty="0"/>
          </a:p>
        </p:txBody>
      </p:sp>
    </p:spTree>
    <p:extLst>
      <p:ext uri="{BB962C8B-B14F-4D97-AF65-F5344CB8AC3E}">
        <p14:creationId xmlns:p14="http://schemas.microsoft.com/office/powerpoint/2010/main" val="940575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FFB02C-9B1A-4EFE-A223-880E219C2D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18B119-2C0A-42A9-A44F-40C7D11251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55FDA0-ABBE-4B85-B129-4760F5C2B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F9A2A-D4A3-4EBE-828B-21FA5376E9F0}" type="datetimeFigureOut">
              <a:rPr lang="en-GB" smtClean="0"/>
              <a:t>13/09/2021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E8C92B-1DF4-4EF5-8122-0F48E3252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90ADE9-254A-4D3A-BFC3-9231000F7D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07E6-83A7-42D5-AF07-A37F87EA94D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7809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93B60E-5F73-45F6-8B19-A66BB107D5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696"/>
            <a:ext cx="10515600" cy="82307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94B7FD-9458-4ED1-8132-7D740DCD5D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47850"/>
            <a:ext cx="10515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2286CD-D582-4A9D-9E75-9FA1CA8EC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F9A2A-D4A3-4EBE-828B-21FA5376E9F0}" type="datetimeFigureOut">
              <a:rPr lang="en-GB" smtClean="0"/>
              <a:t>13/09/2021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FFC7BC-FAB2-4D73-866C-445F90CAF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469BE5-F816-4CE7-A3DD-2CFE4FA9D4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07E6-83A7-42D5-AF07-A37F87EA94D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015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76B6F9-B05D-4DF4-B297-6E50EF5DA7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B6EE61-A898-4277-AEE7-EEC8205EE5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107179-A3B4-464A-8F23-26555A6BB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F9A2A-D4A3-4EBE-828B-21FA5376E9F0}" type="datetimeFigureOut">
              <a:rPr lang="en-GB" smtClean="0"/>
              <a:t>13/09/2021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9C85F9-4AF2-47F9-80C3-94487D1D26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23F236-05D8-40F3-9C8F-84109E17C0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07E6-83A7-42D5-AF07-A37F87EA94D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8856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858499-7BC5-40BB-B9CE-2E40C303C5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444F66-8A87-4267-85AE-33686C1D1A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9A2972-FC4B-4C7F-8FF9-957155A2EF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558DB7-5D62-4031-A0B2-4A39045377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F9A2A-D4A3-4EBE-828B-21FA5376E9F0}" type="datetimeFigureOut">
              <a:rPr lang="en-GB" smtClean="0"/>
              <a:t>13/09/2021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3A90A7-8FE4-4159-9FFD-2B573523C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0D9005-F24D-45CC-B59B-47A66BA6A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07E6-83A7-42D5-AF07-A37F87EA94D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428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0CFB2F-109C-4396-9A10-C1FB9A4E8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C3DB05-654E-414D-8985-4D5A9D0ED9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6BF4CE-3F91-4295-B2C2-4FE056708C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0EE865E-845A-4F95-A0C7-368863055A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1805122-657B-4C29-A661-D4161F6502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A22834-7AD6-48F1-83D1-42C59C64D2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F9A2A-D4A3-4EBE-828B-21FA5376E9F0}" type="datetimeFigureOut">
              <a:rPr lang="en-GB" smtClean="0"/>
              <a:t>13/09/2021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409841C-DAC5-4D5B-8F72-70BE858D6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F7E2F53-48AB-44B2-AA97-8EE667D478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07E6-83A7-42D5-AF07-A37F87EA94D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9878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4D1F21-DDBD-4B2E-B8F4-5A7FD04C8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591943C-FF51-448B-8634-7D9A0B9933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F9A2A-D4A3-4EBE-828B-21FA5376E9F0}" type="datetimeFigureOut">
              <a:rPr lang="en-GB" smtClean="0"/>
              <a:t>13/09/2021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C7414C6-9C16-4F7D-B46B-264E8C2A57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EFAF95-12FA-4C35-A559-8FF4D4A6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07E6-83A7-42D5-AF07-A37F87EA94D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1049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4CF2B5D-01D8-421C-A50C-5C3FBCD046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F9A2A-D4A3-4EBE-828B-21FA5376E9F0}" type="datetimeFigureOut">
              <a:rPr lang="en-GB" smtClean="0"/>
              <a:t>13/09/2021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F5126F-AA11-4DBF-9028-2B9817539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28CC6C-6CAC-4EF9-8E56-A96C20A76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07E6-83A7-42D5-AF07-A37F87EA94D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2754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21483-C6C8-4BAC-B159-7739B6EADD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C7D7DF-88C2-4978-B369-D364E2660A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0C2BD5-E617-4DFB-A632-0D9325321A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682291-DE67-417E-9CE9-145201E809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F9A2A-D4A3-4EBE-828B-21FA5376E9F0}" type="datetimeFigureOut">
              <a:rPr lang="en-GB" smtClean="0"/>
              <a:t>13/09/2021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053F7A-B4BE-4A03-BBB1-1A55ECDB4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13CD76-CFDA-4BEA-BAB2-CECA73CB2B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07E6-83A7-42D5-AF07-A37F87EA94D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5951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F93A0E-1B1B-4DBF-89E0-B7D30BAECC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908D377-A443-4CFC-ACD8-016FB72EFE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A338BC-BC2F-4617-90C0-8FF3263F37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C99109-04FF-49DF-B5AD-1AF17DE0F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F9A2A-D4A3-4EBE-828B-21FA5376E9F0}" type="datetimeFigureOut">
              <a:rPr lang="en-GB" smtClean="0"/>
              <a:t>13/09/2021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74304B-0A2D-4CE9-ACBE-341254CF9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E666BF-F47A-416D-9280-CB8438E11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07E6-83A7-42D5-AF07-A37F87EA94D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9209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7055B1-33A2-44AC-8342-5092155BB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29AB23-CF06-4F21-B1D4-83C7AAA40A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5DBDC2-221E-453F-8159-3EBEB15D02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F9A2A-D4A3-4EBE-828B-21FA5376E9F0}" type="datetimeFigureOut">
              <a:rPr lang="en-GB" smtClean="0"/>
              <a:t>13/09/2021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EAA500-3163-4FCA-80FF-5794C4EDB2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7CE8C-D5C2-4705-B72C-315AE237E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07E6-83A7-42D5-AF07-A37F87EA94D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6105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27B0F6B-473E-4E7C-ACC5-232DD2B6EF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C8CF65-9992-4A0D-A499-4923953D46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6CDABB-ABC5-4C3B-A2C5-122F3D238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F9A2A-D4A3-4EBE-828B-21FA5376E9F0}" type="datetimeFigureOut">
              <a:rPr lang="en-GB" smtClean="0"/>
              <a:t>13/09/2021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25A3BE-BF1C-47D2-841B-BDCC71EE44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B572C0-17AE-420D-9670-E1F1D8E1F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07E6-83A7-42D5-AF07-A37F87EA94D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9705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1CC0EED-9B52-41D9-8741-D806501B54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9306" y="164567"/>
            <a:ext cx="10515600" cy="7482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9C5145-EAFA-460F-B1EC-66A433F710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29306" y="1474578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4F4905-D55C-4955-AA25-7AC9A2BDAC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6F9A2A-D4A3-4EBE-828B-21FA5376E9F0}" type="datetimeFigureOut">
              <a:rPr lang="en-GB" smtClean="0"/>
              <a:t>13/09/2021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680E8-D877-4CAA-B4AE-27C90BA649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ABF76D-BA96-4DBA-8EE3-81366208AC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FC07E6-83A7-42D5-AF07-A37F87EA94D5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4B29CE2-D2DB-4FB0-8B34-C32E56CDF0AE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alphaModFix amt="50000"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9756" b="92218" l="9952" r="89952">
                        <a14:foregroundMark x1="34976" y1="90708" x2="34976" y2="90708"/>
                        <a14:foregroundMark x1="30145" y1="91521" x2="29275" y2="90592"/>
                        <a14:foregroundMark x1="14300" y1="73751" x2="17005" y2="80256"/>
                        <a14:foregroundMark x1="17005" y1="80256" x2="27343" y2="89895"/>
                        <a14:foregroundMark x1="16908" y1="80256" x2="25990" y2="89547"/>
                        <a14:foregroundMark x1="25990" y1="89547" x2="26667" y2="89779"/>
                        <a14:foregroundMark x1="17971" y1="82114" x2="25024" y2="88850"/>
                        <a14:foregroundMark x1="38937" y1="92218" x2="41353" y2="91289"/>
                        <a14:foregroundMark x1="42512" y1="64111" x2="42705" y2="63647"/>
                        <a14:foregroundMark x1="32850" y1="52613" x2="32850" y2="52613"/>
                        <a14:foregroundMark x1="29179" y1="36585" x2="20000" y2="48664"/>
                        <a14:foregroundMark x1="20000" y1="48664" x2="21256" y2="56794"/>
                        <a14:foregroundMark x1="21256" y1="56794" x2="28019" y2="59117"/>
                        <a14:foregroundMark x1="28019" y1="59117" x2="33720" y2="52846"/>
                        <a14:foregroundMark x1="33720" y1="52846" x2="31304" y2="45645"/>
                        <a14:foregroundMark x1="31304" y1="45645" x2="30048" y2="44715"/>
                        <a14:foregroundMark x1="17681" y1="59117" x2="17488" y2="52033"/>
                        <a14:foregroundMark x1="17488" y1="52033" x2="27633" y2="34146"/>
                        <a14:foregroundMark x1="27633" y1="34146" x2="38068" y2="47154"/>
                        <a14:foregroundMark x1="34203" y1="65970" x2="38348" y2="61403"/>
                        <a14:backgroundMark x1="39807" y1="61092" x2="39710" y2="60395"/>
                        <a14:backgroundMark x1="39517" y1="60976" x2="38744" y2="60976"/>
                        <a14:backgroundMark x1="39034" y1="60511" x2="38744" y2="6155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04721" y="5618236"/>
            <a:ext cx="1774558" cy="1476227"/>
          </a:xfrm>
          <a:prstGeom prst="rect">
            <a:avLst/>
          </a:prstGeom>
        </p:spPr>
      </p:pic>
      <p:pic>
        <p:nvPicPr>
          <p:cNvPr id="9" name="Picture 8" descr="A picture containing light, night sky&#10;&#10;Description automatically generated">
            <a:extLst>
              <a:ext uri="{FF2B5EF4-FFF2-40B4-BE49-F238E27FC236}">
                <a16:creationId xmlns:a16="http://schemas.microsoft.com/office/drawing/2014/main" id="{CB3ED156-0338-4C85-9314-D72F8B0B5A5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5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53" r="6634"/>
          <a:stretch/>
        </p:blipFill>
        <p:spPr>
          <a:xfrm>
            <a:off x="0" y="0"/>
            <a:ext cx="3408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459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sm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CH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544AD-8DD6-4048-A3CC-25E9C3429A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69" y="1048338"/>
            <a:ext cx="10019331" cy="823070"/>
          </a:xfrm>
        </p:spPr>
        <p:txBody>
          <a:bodyPr>
            <a:noAutofit/>
          </a:bodyPr>
          <a:lstStyle/>
          <a:p>
            <a:r>
              <a:rPr lang="en-US" sz="3800" dirty="0"/>
              <a:t>Clinical Outcomes in Patients with Haemophilia A After Switching to Rurioctocog Alfa Pegol Prophylaxis in the ATHN 2 Study</a:t>
            </a:r>
            <a:endParaRPr lang="en-CH" sz="3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8E1FE6-1791-4649-AD7B-FD449EDC4E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400" y="2374130"/>
            <a:ext cx="11429560" cy="4055071"/>
          </a:xfrm>
        </p:spPr>
        <p:txBody>
          <a:bodyPr>
            <a:normAutofit fontScale="400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sz="4200" dirty="0"/>
              <a:t>Janna Journeycake,</a:t>
            </a:r>
            <a:r>
              <a:rPr lang="en-US" sz="4200" baseline="30000" dirty="0"/>
              <a:t>1</a:t>
            </a:r>
            <a:r>
              <a:rPr lang="en-US" sz="4200" dirty="0"/>
              <a:t> Jorge Caicedo,</a:t>
            </a:r>
            <a:r>
              <a:rPr lang="en-US" sz="4200" baseline="30000" dirty="0"/>
              <a:t>2</a:t>
            </a:r>
            <a:r>
              <a:rPr lang="en-US" sz="4200" dirty="0"/>
              <a:t> Dunlei Cheng,</a:t>
            </a:r>
            <a:r>
              <a:rPr lang="en-US" sz="4200" baseline="30000" dirty="0"/>
              <a:t>3</a:t>
            </a:r>
            <a:r>
              <a:rPr lang="en-US" sz="4200" dirty="0"/>
              <a:t> Michael Denne,</a:t>
            </a:r>
            <a:r>
              <a:rPr lang="en-US" sz="4200" baseline="30000" dirty="0"/>
              <a:t>2</a:t>
            </a:r>
            <a:r>
              <a:rPr lang="en-US" sz="4200" dirty="0"/>
              <a:t> Chris Guelcher,</a:t>
            </a:r>
            <a:r>
              <a:rPr lang="en-US" sz="4200" baseline="30000" dirty="0"/>
              <a:t>4                                                                                                               </a:t>
            </a:r>
            <a:r>
              <a:rPr lang="en-US" sz="4200" dirty="0"/>
              <a:t> Susan Lattimore,</a:t>
            </a:r>
            <a:r>
              <a:rPr lang="en-US" sz="4200" baseline="30000" dirty="0"/>
              <a:t>5</a:t>
            </a:r>
            <a:r>
              <a:rPr lang="en-US" sz="4200" dirty="0"/>
              <a:t> Ali Mokdad,</a:t>
            </a:r>
            <a:r>
              <a:rPr lang="en-US" sz="4200" baseline="30000" dirty="0"/>
              <a:t>2 </a:t>
            </a:r>
            <a:r>
              <a:rPr lang="en-US" sz="4200" dirty="0"/>
              <a:t>Margaret Ragni,</a:t>
            </a:r>
            <a:r>
              <a:rPr lang="en-US" sz="4200" baseline="30000" dirty="0"/>
              <a:t>6</a:t>
            </a:r>
            <a:r>
              <a:rPr lang="en-US" sz="4200" dirty="0"/>
              <a:t> Michael Recht,</a:t>
            </a:r>
            <a:r>
              <a:rPr lang="en-US" sz="4200" baseline="30000" dirty="0"/>
              <a:t>3,5</a:t>
            </a:r>
            <a:r>
              <a:rPr lang="en-US" sz="4200" dirty="0"/>
              <a:t> Robert F. Sidonio, Jr,</a:t>
            </a:r>
            <a:r>
              <a:rPr lang="en-US" sz="4200" baseline="30000" dirty="0"/>
              <a:t>7</a:t>
            </a:r>
            <a:r>
              <a:rPr lang="en-US" sz="4200" dirty="0"/>
              <a:t>                                                                         Clifford Takemoto,</a:t>
            </a:r>
            <a:r>
              <a:rPr lang="en-US" sz="4200" baseline="30000" dirty="0"/>
              <a:t>8</a:t>
            </a:r>
            <a:r>
              <a:rPr lang="en-US" sz="4200" dirty="0"/>
              <a:t> Michael D. Tarantino,</a:t>
            </a:r>
            <a:r>
              <a:rPr lang="en-US" sz="4200" baseline="30000" dirty="0"/>
              <a:t>9</a:t>
            </a:r>
            <a:r>
              <a:rPr lang="en-US" sz="4200" dirty="0"/>
              <a:t> Crystal Watson,</a:t>
            </a:r>
            <a:r>
              <a:rPr lang="en-US" sz="4200" baseline="30000" dirty="0"/>
              <a:t>3  </a:t>
            </a:r>
            <a:r>
              <a:rPr lang="en-US" sz="4200" dirty="0"/>
              <a:t>Ellis J. Neufeld</a:t>
            </a:r>
            <a:r>
              <a:rPr lang="en-US" sz="4200" baseline="30000" dirty="0"/>
              <a:t>8</a:t>
            </a:r>
            <a:r>
              <a:rPr lang="en-US" sz="4200" dirty="0"/>
              <a:t> </a:t>
            </a:r>
          </a:p>
          <a:p>
            <a:pPr marL="0" indent="0">
              <a:lnSpc>
                <a:spcPct val="120000"/>
              </a:lnSpc>
              <a:buNone/>
            </a:pPr>
            <a:br>
              <a:rPr lang="en-US" sz="1800" dirty="0"/>
            </a:br>
            <a:r>
              <a:rPr lang="en-US" sz="3800" baseline="30000" dirty="0"/>
              <a:t>1</a:t>
            </a:r>
            <a:r>
              <a:rPr lang="en-US" sz="3800" dirty="0"/>
              <a:t>University of Oklahoma College of Medicine, Oklahoma City, OK, USA; </a:t>
            </a:r>
            <a:r>
              <a:rPr lang="en-US" sz="3800" baseline="30000" dirty="0"/>
              <a:t>2</a:t>
            </a:r>
            <a:r>
              <a:rPr lang="en-US" sz="3800" dirty="0"/>
              <a:t>Takeda, Cambridge, MA, USA; </a:t>
            </a:r>
            <a:r>
              <a:rPr lang="en-US" sz="3800" baseline="30000" dirty="0"/>
              <a:t>3</a:t>
            </a:r>
            <a:r>
              <a:rPr lang="en-US" sz="3800" dirty="0"/>
              <a:t>American Thrombosis and Hemostasis Network, Rochester, NY, USA; </a:t>
            </a:r>
            <a:r>
              <a:rPr lang="en-US" sz="3800" baseline="30000" dirty="0"/>
              <a:t>4</a:t>
            </a:r>
            <a:r>
              <a:rPr lang="en-US" sz="3800" dirty="0"/>
              <a:t>Children’s National Hospital, Washington, DC, USA; </a:t>
            </a:r>
            <a:r>
              <a:rPr lang="en-US" sz="3800" baseline="30000" dirty="0"/>
              <a:t>5</a:t>
            </a:r>
            <a:r>
              <a:rPr lang="en-US" sz="3800" dirty="0"/>
              <a:t>Oregon Health &amp; Science University, Portland, OR, USA; </a:t>
            </a:r>
            <a:r>
              <a:rPr lang="en-US" sz="3800" baseline="30000" dirty="0"/>
              <a:t>6</a:t>
            </a:r>
            <a:r>
              <a:rPr lang="en-US" sz="3800" dirty="0"/>
              <a:t>University of Pittsburgh and Hemophilia Center of Western Pennsylvania, Pittsburgh, PA, USA; </a:t>
            </a:r>
            <a:r>
              <a:rPr lang="en-US" sz="3800" baseline="30000" dirty="0"/>
              <a:t>7</a:t>
            </a:r>
            <a:r>
              <a:rPr lang="en-US" sz="3800" dirty="0"/>
              <a:t>Emory University/Aflac Cancer and Blood Disorders, Atlanta, GA, USA; </a:t>
            </a:r>
            <a:r>
              <a:rPr lang="en-US" sz="3800" baseline="30000" dirty="0"/>
              <a:t>8</a:t>
            </a:r>
            <a:r>
              <a:rPr lang="en-US" sz="3800" dirty="0"/>
              <a:t>St. Jude Children’s Research Hospital, Memphis, TN, USA; </a:t>
            </a:r>
            <a:r>
              <a:rPr lang="en-US" sz="3800" baseline="30000" dirty="0"/>
              <a:t>9</a:t>
            </a:r>
            <a:r>
              <a:rPr lang="en-US" sz="3800" dirty="0"/>
              <a:t>The Bleeding and Clotting Disorders Institute, University of Illinois College of Medicine, Peoria, IL, USA</a:t>
            </a:r>
          </a:p>
          <a:p>
            <a:pPr marL="0" indent="0">
              <a:buNone/>
            </a:pPr>
            <a:endParaRPr lang="en-US" sz="2400" i="1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2500" b="1" dirty="0"/>
              <a:t>Disclosures:</a:t>
            </a:r>
            <a:r>
              <a:rPr lang="en-US" sz="2500" b="1" i="1" dirty="0"/>
              <a:t> JJ</a:t>
            </a:r>
            <a:r>
              <a:rPr lang="en-US" sz="2500" dirty="0"/>
              <a:t>: None; </a:t>
            </a:r>
            <a:r>
              <a:rPr lang="en-US" sz="2500" b="1" i="1" dirty="0"/>
              <a:t>JC</a:t>
            </a:r>
            <a:r>
              <a:rPr lang="en-US" sz="2500" dirty="0"/>
              <a:t>: Employee, stockholder (Takeda); </a:t>
            </a:r>
            <a:r>
              <a:rPr lang="en-US" sz="2500" b="1" i="1" dirty="0"/>
              <a:t>DC</a:t>
            </a:r>
            <a:r>
              <a:rPr lang="en-US" sz="2500" dirty="0"/>
              <a:t>: None; </a:t>
            </a:r>
            <a:r>
              <a:rPr lang="en-US" sz="2500" b="1" i="1" dirty="0"/>
              <a:t>MD</a:t>
            </a:r>
            <a:r>
              <a:rPr lang="en-US" sz="2500" dirty="0"/>
              <a:t>: Employee, stockholder (Takeda); </a:t>
            </a:r>
            <a:r>
              <a:rPr lang="en-US" sz="2500" b="1" i="1" dirty="0"/>
              <a:t>CG</a:t>
            </a:r>
            <a:r>
              <a:rPr lang="en-US" sz="2500" dirty="0"/>
              <a:t>: Advisory Board; (Genentech, Takeda, Novo Nordisk, Octapharma); </a:t>
            </a:r>
            <a:r>
              <a:rPr lang="en-US" sz="2500" b="1" i="1" dirty="0"/>
              <a:t>SL</a:t>
            </a:r>
            <a:r>
              <a:rPr lang="en-US" sz="2500" dirty="0"/>
              <a:t>: Steering Committee (uniQure);            </a:t>
            </a:r>
            <a:r>
              <a:rPr lang="en-US" sz="2500" b="1" i="1" dirty="0"/>
              <a:t>AM</a:t>
            </a:r>
            <a:r>
              <a:rPr lang="en-US" sz="2500" dirty="0"/>
              <a:t>: Employee, stockholder (Takeda); </a:t>
            </a:r>
            <a:r>
              <a:rPr lang="en-US" sz="2500" b="1" i="1" dirty="0"/>
              <a:t>M Ragni</a:t>
            </a:r>
            <a:r>
              <a:rPr lang="en-US" sz="2500" dirty="0"/>
              <a:t>: Advisory Board (Alnylam [Sanofi], BioMarin, Bioverativ, Spark); research funding to university (Alnylam [Sanofi], BioMarin, Bioverativ, Sangamo, Spark, Takeda/Shire);         </a:t>
            </a:r>
            <a:r>
              <a:rPr lang="en-US" sz="2500" b="1" i="1" dirty="0"/>
              <a:t>M Recht</a:t>
            </a:r>
            <a:r>
              <a:rPr lang="en-US" sz="2500" dirty="0"/>
              <a:t>: Grant/research support/funding (Bayer, BioMarin, CSL Behring, Genentech, Grifols, Hema Biologics, LFB, Novo Nordisk, Octapharma Sanofi, Spark, Takeda, uniQure); consultant (Catalyst Biosciences, CSL Behring, Genentech, Hema Biologics, Kedrion, Novo Nordisk, Pfizer, Sanofi, Takeda, uniQure); employee (American Thrombosis and Hemostasis Network, Oregon Health &amp; Science University); </a:t>
            </a:r>
            <a:r>
              <a:rPr lang="en-US" sz="2500" b="1" i="1" dirty="0"/>
              <a:t>RFS, Jr</a:t>
            </a:r>
            <a:r>
              <a:rPr lang="en-US" sz="2500" dirty="0"/>
              <a:t>: Grant/research support/funding (Genentech [Emi PUPs and Nuwiq ITI study], Octapharma [MOTIVATE study], Grifols [Mexico Inhibitor Study], Takeda [ATHN 9]); consultant (Kedrion, Novo Nordisk, Takeda, Bayer, Genentech, Octapharma, Grifols, Catalyst, Uniqure, Takeda, Emergent Solutions); paid instructor (Octapharma [Malmo]); speaker bureau (Biomarin [non-branded gene therapy], Sanofi [non-branded EVD]); </a:t>
            </a:r>
            <a:r>
              <a:rPr lang="en-US" sz="2500" b="1" i="1" dirty="0"/>
              <a:t>CT</a:t>
            </a:r>
            <a:r>
              <a:rPr lang="en-US" sz="2500" dirty="0"/>
              <a:t>: Grant/research support/funding (Daiichi Sankyo); consultant (Novartis, Genentech); </a:t>
            </a:r>
            <a:r>
              <a:rPr lang="en-US" sz="2500" b="1" i="1" dirty="0"/>
              <a:t>MDT</a:t>
            </a:r>
            <a:r>
              <a:rPr lang="en-US" sz="2500" dirty="0"/>
              <a:t>: Grant/research support/funding (Novo Nordisk, Takeda); consultant (Amgen, Genentech, Grifols, Octapharma, Takeda); speaker bureau (Grifols, Takeda); </a:t>
            </a:r>
            <a:r>
              <a:rPr lang="en-US" sz="2500" b="1" i="1" dirty="0"/>
              <a:t>CW</a:t>
            </a:r>
            <a:r>
              <a:rPr lang="en-US" sz="2500" dirty="0"/>
              <a:t>: None declared; </a:t>
            </a:r>
            <a:r>
              <a:rPr lang="en-US" sz="2500" b="1" i="1" dirty="0"/>
              <a:t>EJN</a:t>
            </a:r>
            <a:r>
              <a:rPr lang="en-US" sz="2500" dirty="0"/>
              <a:t>: Consultant (Genentech, Octapharma, Bayer, Pfizer, Novo Nordisk, Acceleron Pharma)</a:t>
            </a:r>
            <a:endParaRPr lang="en-US" sz="2500" dirty="0">
              <a:highlight>
                <a:srgbClr val="FFFF00"/>
              </a:highlight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17D0234-9AF8-481F-BB6C-C6FAAB4C82ED}"/>
              </a:ext>
            </a:extLst>
          </p:cNvPr>
          <p:cNvSpPr txBox="1"/>
          <p:nvPr/>
        </p:nvSpPr>
        <p:spPr>
          <a:xfrm>
            <a:off x="338328" y="4242"/>
            <a:ext cx="2157984" cy="376758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US" sz="1500" b="1" dirty="0">
                <a:latin typeface="Calibri" panose="020F0502020204030204" pitchFamily="34" charset="0"/>
                <a:cs typeface="Arial" pitchFamily="34" charset="0"/>
              </a:rPr>
              <a:t>Presentation #: ABS070</a:t>
            </a:r>
            <a:endParaRPr lang="en-US" sz="1500" b="1" i="1" dirty="0">
              <a:highlight>
                <a:srgbClr val="FFFF00"/>
              </a:highlight>
              <a:latin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AF11209-24CE-413C-8E4F-DB58D2B9766B}"/>
              </a:ext>
            </a:extLst>
          </p:cNvPr>
          <p:cNvSpPr/>
          <p:nvPr/>
        </p:nvSpPr>
        <p:spPr>
          <a:xfrm>
            <a:off x="729569" y="6488668"/>
            <a:ext cx="11159495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500" dirty="0"/>
              <a:t>Presented at the European Association for Haemophilia and Allied Disorders Virtual Congress, 3–5 February, 2021</a:t>
            </a:r>
          </a:p>
        </p:txBody>
      </p:sp>
    </p:spTree>
    <p:extLst>
      <p:ext uri="{BB962C8B-B14F-4D97-AF65-F5344CB8AC3E}">
        <p14:creationId xmlns:p14="http://schemas.microsoft.com/office/powerpoint/2010/main" val="7820339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Rectangle 78">
            <a:extLst>
              <a:ext uri="{FF2B5EF4-FFF2-40B4-BE49-F238E27FC236}">
                <a16:creationId xmlns:a16="http://schemas.microsoft.com/office/drawing/2014/main" id="{3C8B22F1-C0BA-4E53-B267-95EC978EAD76}"/>
              </a:ext>
            </a:extLst>
          </p:cNvPr>
          <p:cNvSpPr/>
          <p:nvPr/>
        </p:nvSpPr>
        <p:spPr>
          <a:xfrm>
            <a:off x="556103" y="830086"/>
            <a:ext cx="9901792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0400" indent="-230400"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1600" dirty="0"/>
              <a:t>Rurioctocog alfa pegol (ADYNOVATE®) is a pegylated, extended half-life factor VIII (FVIII) concentrate approved for the treatment of children and adults with haemophilia A</a:t>
            </a:r>
            <a:r>
              <a:rPr lang="en-US" sz="1600" baseline="30000" dirty="0"/>
              <a:t>1</a:t>
            </a:r>
          </a:p>
          <a:p>
            <a:pPr marL="230400" indent="-230400"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1600" dirty="0">
                <a:cs typeface="Arial" pitchFamily="34" charset="0"/>
              </a:rPr>
              <a:t>The ATHN 2: Factor Switching Study, sponsored by the American Thrombosis and Hemostasis Network (ATHN),               observed a cohort of previously-treated patients with haemophilia A who switched to rurioctocog alfa pegol from                             another FVIII product in a setting consistent with real-world clinical practice</a:t>
            </a:r>
            <a:r>
              <a:rPr lang="en-US" sz="1600" baseline="30000" dirty="0">
                <a:cs typeface="Arial" pitchFamily="34" charset="0"/>
              </a:rPr>
              <a:t>2</a:t>
            </a:r>
          </a:p>
        </p:txBody>
      </p:sp>
      <p:sp>
        <p:nvSpPr>
          <p:cNvPr id="81" name="Title 1">
            <a:extLst>
              <a:ext uri="{FF2B5EF4-FFF2-40B4-BE49-F238E27FC236}">
                <a16:creationId xmlns:a16="http://schemas.microsoft.com/office/drawing/2014/main" id="{0DF67D5C-8661-4D12-8395-269AC794DDE8}"/>
              </a:ext>
            </a:extLst>
          </p:cNvPr>
          <p:cNvSpPr txBox="1">
            <a:spLocks/>
          </p:cNvSpPr>
          <p:nvPr/>
        </p:nvSpPr>
        <p:spPr>
          <a:xfrm>
            <a:off x="635621" y="248808"/>
            <a:ext cx="10515600" cy="74824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sm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/>
              <a:t>INTRODUCTION AND STUDY DESIGN</a:t>
            </a:r>
            <a:endParaRPr lang="en-CH" sz="3600" dirty="0"/>
          </a:p>
        </p:txBody>
      </p:sp>
      <p:sp>
        <p:nvSpPr>
          <p:cNvPr id="83" name="Text Placeholder 3">
            <a:extLst>
              <a:ext uri="{FF2B5EF4-FFF2-40B4-BE49-F238E27FC236}">
                <a16:creationId xmlns:a16="http://schemas.microsoft.com/office/drawing/2014/main" id="{06EEBBB6-73B1-47DC-A052-C15C7FC5C7BF}"/>
              </a:ext>
            </a:extLst>
          </p:cNvPr>
          <p:cNvSpPr txBox="1">
            <a:spLocks/>
          </p:cNvSpPr>
          <p:nvPr/>
        </p:nvSpPr>
        <p:spPr>
          <a:xfrm>
            <a:off x="729522" y="2847222"/>
            <a:ext cx="2928649" cy="3255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/>
              <a:t>Study Design</a:t>
            </a:r>
            <a:endParaRPr lang="en-CH" sz="2000" b="1" dirty="0"/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E5FC075E-0D13-4440-B5A0-77D34D209DC2}"/>
              </a:ext>
            </a:extLst>
          </p:cNvPr>
          <p:cNvSpPr/>
          <p:nvPr/>
        </p:nvSpPr>
        <p:spPr>
          <a:xfrm>
            <a:off x="583124" y="2879075"/>
            <a:ext cx="11216659" cy="3069029"/>
          </a:xfrm>
          <a:prstGeom prst="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5ADB54F-CF49-4F91-8D01-A0B40D68A575}"/>
              </a:ext>
            </a:extLst>
          </p:cNvPr>
          <p:cNvGrpSpPr/>
          <p:nvPr/>
        </p:nvGrpSpPr>
        <p:grpSpPr>
          <a:xfrm>
            <a:off x="768687" y="3195874"/>
            <a:ext cx="10845532" cy="2760449"/>
            <a:chOff x="1101391" y="3425463"/>
            <a:chExt cx="8658955" cy="2760449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2B391585-B7EA-410A-9F9E-7C910A6FAA4F}"/>
                </a:ext>
              </a:extLst>
            </p:cNvPr>
            <p:cNvSpPr/>
            <p:nvPr/>
          </p:nvSpPr>
          <p:spPr>
            <a:xfrm>
              <a:off x="1101391" y="3451608"/>
              <a:ext cx="3137718" cy="2500364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>
              <a:noFill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2000" tIns="36000" rIns="72000" bIns="36000" anchor="ctr"/>
            <a:lstStyle/>
            <a:p>
              <a:pPr marL="230400" lvl="0" indent="-230400" eaLnBrk="0" hangingPunct="0">
                <a:buClr>
                  <a:schemeClr val="accent1"/>
                </a:buClr>
                <a:buFont typeface="Arial" panose="020B0604020202020204" pitchFamily="34" charset="0"/>
                <a:buChar char="•"/>
                <a:defRPr/>
              </a:pPr>
              <a:r>
                <a:rPr kumimoji="0" lang="en-US" sz="1400" i="0" u="none" strike="noStrike" kern="1200" cap="none" spc="0" normalizeH="0" baseline="0" noProof="0" dirty="0">
                  <a:ln>
                    <a:noFill/>
                  </a:ln>
                  <a:solidFill>
                    <a:srgbClr val="4C4948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rPr>
                <a:t>Multi-centre, longitudinal, observational study conducted at </a:t>
              </a:r>
              <a:r>
                <a:rPr lang="en-US" sz="1400" dirty="0">
                  <a:solidFill>
                    <a:srgbClr val="4C4948"/>
                  </a:solidFill>
                  <a:latin typeface="+mj-lt"/>
                </a:rPr>
                <a:t>American Thrombosis and Hemostasis Network (ATHN)-</a:t>
              </a:r>
              <a:r>
                <a:rPr kumimoji="0" lang="en-US" sz="1400" i="0" u="none" strike="noStrike" kern="1200" cap="none" spc="0" normalizeH="0" baseline="0" noProof="0" dirty="0">
                  <a:ln>
                    <a:noFill/>
                  </a:ln>
                  <a:solidFill>
                    <a:srgbClr val="4C4948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rPr>
                <a:t>affiliated US sites</a:t>
              </a:r>
            </a:p>
            <a:p>
              <a:pPr marL="230400" lvl="0" indent="-230400" eaLnBrk="0" hangingPunct="0">
                <a:buClr>
                  <a:schemeClr val="accent1"/>
                </a:buClr>
                <a:buFont typeface="Arial" panose="020B0604020202020204" pitchFamily="34" charset="0"/>
                <a:buChar char="•"/>
                <a:defRPr/>
              </a:pPr>
              <a:r>
                <a:rPr kumimoji="0" lang="en-US" sz="1400" dirty="0">
                  <a:solidFill>
                    <a:srgbClr val="4C4948"/>
                  </a:solidFill>
                  <a:latin typeface="+mj-lt"/>
                </a:rPr>
                <a:t>Included: </a:t>
              </a:r>
            </a:p>
            <a:p>
              <a:pPr marL="532800" lvl="1" indent="-230400" eaLnBrk="0" hangingPunct="0">
                <a:buClr>
                  <a:schemeClr val="accent1"/>
                </a:buClr>
                <a:buFont typeface="Arial" panose="020B0604020202020204" pitchFamily="34" charset="0"/>
                <a:buChar char="•"/>
                <a:defRPr/>
              </a:pPr>
              <a:r>
                <a:rPr kumimoji="0" lang="en-US" sz="1400" dirty="0">
                  <a:solidFill>
                    <a:srgbClr val="4C4948"/>
                  </a:solidFill>
                  <a:latin typeface="+mj-lt"/>
                </a:rPr>
                <a:t>Children and adults with moderate or severe congenital hemophilia A or B (FVIII or              factor IX clotting activity ≤5% of normal)</a:t>
              </a:r>
              <a:endParaRPr lang="en-US" sz="1400" baseline="30000" dirty="0">
                <a:solidFill>
                  <a:srgbClr val="4C4948"/>
                </a:solidFill>
                <a:latin typeface="+mj-lt"/>
              </a:endParaRPr>
            </a:p>
            <a:p>
              <a:pPr marL="532800" lvl="1" indent="-230400" eaLnBrk="0" hangingPunct="0">
                <a:buClr>
                  <a:schemeClr val="accent1"/>
                </a:buClr>
                <a:buFont typeface="Arial" panose="020B0604020202020204" pitchFamily="34" charset="0"/>
                <a:buChar char="•"/>
                <a:defRPr/>
              </a:pPr>
              <a:r>
                <a:rPr kumimoji="0" lang="en-US" sz="1400" dirty="0">
                  <a:solidFill>
                    <a:srgbClr val="4C4948"/>
                  </a:solidFill>
                  <a:latin typeface="+mj-lt"/>
                </a:rPr>
                <a:t>Patients previously treated with plasma-   derived or recombinant factor replacement products with </a:t>
              </a:r>
              <a:r>
                <a:rPr lang="en-US" sz="1400" dirty="0">
                  <a:solidFill>
                    <a:srgbClr val="4C4948"/>
                  </a:solidFill>
                  <a:latin typeface="+mj-lt"/>
                  <a:ea typeface="Calibri" panose="020F0502020204030204" pitchFamily="34" charset="0"/>
                  <a:cs typeface="Calibri" panose="020F0502020204030204" pitchFamily="34" charset="0"/>
                  <a:sym typeface="Symbol" panose="05050102010706020507" pitchFamily="18" charset="2"/>
                </a:rPr>
                <a:t>50 exposure days or who are planning to switch products</a:t>
              </a:r>
              <a:endParaRPr kumimoji="0" lang="en-US" sz="1400" dirty="0">
                <a:solidFill>
                  <a:srgbClr val="4C4948"/>
                </a:solidFill>
                <a:latin typeface="+mj-lt"/>
              </a:endParaRPr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97D17973-63B2-43ED-85C5-7BC7BB42B7C6}"/>
                </a:ext>
              </a:extLst>
            </p:cNvPr>
            <p:cNvCxnSpPr>
              <a:cxnSpLocks/>
            </p:cNvCxnSpPr>
            <p:nvPr/>
          </p:nvCxnSpPr>
          <p:spPr>
            <a:xfrm>
              <a:off x="4314780" y="3969085"/>
              <a:ext cx="0" cy="1176536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26B276DD-704B-42A9-9582-0049822EBB03}"/>
                </a:ext>
              </a:extLst>
            </p:cNvPr>
            <p:cNvCxnSpPr>
              <a:cxnSpLocks/>
            </p:cNvCxnSpPr>
            <p:nvPr/>
          </p:nvCxnSpPr>
          <p:spPr>
            <a:xfrm>
              <a:off x="4315739" y="5139641"/>
              <a:ext cx="266853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CC8DBBB4-E9BB-4109-B6DD-9A61577FBE71}"/>
                </a:ext>
              </a:extLst>
            </p:cNvPr>
            <p:cNvCxnSpPr>
              <a:cxnSpLocks/>
            </p:cNvCxnSpPr>
            <p:nvPr/>
          </p:nvCxnSpPr>
          <p:spPr>
            <a:xfrm>
              <a:off x="4312471" y="3978871"/>
              <a:ext cx="285134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076560A9-1317-4066-8BF9-97EFB79B7774}"/>
                </a:ext>
              </a:extLst>
            </p:cNvPr>
            <p:cNvSpPr txBox="1"/>
            <p:nvPr/>
          </p:nvSpPr>
          <p:spPr>
            <a:xfrm>
              <a:off x="5029810" y="3425463"/>
              <a:ext cx="2018111" cy="1011709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2000" tIns="36000" rIns="72000" bIns="36000" anchor="ctr"/>
            <a:lstStyle>
              <a:defPPr>
                <a:defRPr lang="en-US"/>
              </a:defPPr>
              <a:lvl1pPr algn="ctr" eaLnBrk="0" hangingPunct="0">
                <a:defRPr sz="1100">
                  <a:solidFill>
                    <a:schemeClr val="tx1"/>
                  </a:solidFill>
                  <a:latin typeface="Arial"/>
                </a:defRPr>
              </a:lvl1pPr>
            </a:lstStyle>
            <a:p>
              <a:pPr lvl="0" algn="l">
                <a:defRPr/>
              </a:pPr>
              <a:r>
                <a:rPr lang="en-US" sz="140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Patients who switched factor replacement products were followed prospectively for            up to 1 year*</a:t>
              </a: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44D0A345-50BC-431E-BA8B-318F6AA028F2}"/>
                </a:ext>
              </a:extLst>
            </p:cNvPr>
            <p:cNvSpPr/>
            <p:nvPr/>
          </p:nvSpPr>
          <p:spPr>
            <a:xfrm>
              <a:off x="5028630" y="4476827"/>
              <a:ext cx="2029451" cy="1293253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2000" tIns="36000" rIns="72000" bIns="36000" anchor="ctr"/>
            <a:lstStyle/>
            <a:p>
              <a:r>
                <a:rPr lang="en-US" sz="1400" dirty="0"/>
                <a:t>Patients who had switched factor replacement products within the past 50 weeks at the time of enrollment were assessed retrospectively for up to 1 year</a:t>
              </a: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3525C7FB-FE3E-4642-B744-D1232F64384A}"/>
                </a:ext>
              </a:extLst>
            </p:cNvPr>
            <p:cNvSpPr/>
            <p:nvPr/>
          </p:nvSpPr>
          <p:spPr>
            <a:xfrm>
              <a:off x="4661381" y="3425470"/>
              <a:ext cx="346348" cy="1011709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vert270" tIns="68580" bIns="68580" anchor="ctr"/>
            <a:lstStyle/>
            <a:p>
              <a:pPr marL="0" marR="0" lvl="0" indent="0" algn="ctr" defTabSz="685800" rtl="0" eaLnBrk="0" fontAlgn="auto" latinLnBrk="0" hangingPunct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  <a:ea typeface="MS PGothic" pitchFamily="34" charset="-128"/>
                  <a:cs typeface="Arial" charset="0"/>
                </a:rPr>
                <a:t>Prospective Arm</a:t>
              </a:r>
              <a:endParaRPr kumimoji="0" lang="en-US" sz="1400" b="1" i="0" u="none" strike="noStrike" kern="0" cap="none" spc="0" normalizeH="0" baseline="3000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07928A93-7B24-44C2-A125-013C0D53B8D7}"/>
                </a:ext>
              </a:extLst>
            </p:cNvPr>
            <p:cNvSpPr/>
            <p:nvPr/>
          </p:nvSpPr>
          <p:spPr>
            <a:xfrm>
              <a:off x="4647479" y="4483666"/>
              <a:ext cx="355181" cy="129325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  <a:headEnd/>
              <a:tailEnd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vert="vert270" lIns="54864" tIns="68580" rIns="54864" bIns="68580" anchor="ctr"/>
            <a:lstStyle/>
            <a:p>
              <a:pPr marL="128588" marR="0" lvl="0" indent="-128588" algn="ctr" defTabSz="645319" rtl="0" eaLnBrk="0" fontAlgn="auto" latinLnBrk="0" hangingPunct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E947"/>
                </a:buClr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rPr>
                <a:t>Retrospective Arm</a:t>
              </a:r>
              <a:endParaRPr kumimoji="0" lang="en-US" sz="1400" b="1" kern="0" baseline="30000" dirty="0">
                <a:solidFill>
                  <a:srgbClr val="FFFFFF"/>
                </a:solidFill>
                <a:latin typeface="+mj-lt"/>
              </a:endParaRPr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DB14B75E-07AD-49F3-8AAD-B29ED3AC204A}"/>
                </a:ext>
              </a:extLst>
            </p:cNvPr>
            <p:cNvCxnSpPr>
              <a:cxnSpLocks/>
            </p:cNvCxnSpPr>
            <p:nvPr/>
          </p:nvCxnSpPr>
          <p:spPr>
            <a:xfrm>
              <a:off x="7123592" y="3952075"/>
              <a:ext cx="0" cy="1237277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35">
              <a:extLst>
                <a:ext uri="{FF2B5EF4-FFF2-40B4-BE49-F238E27FC236}">
                  <a16:creationId xmlns:a16="http://schemas.microsoft.com/office/drawing/2014/main" id="{66FB74C1-97C5-416E-BB09-B9E1B7FCF1A6}"/>
                </a:ext>
              </a:extLst>
            </p:cNvPr>
            <p:cNvCxnSpPr>
              <a:cxnSpLocks/>
            </p:cNvCxnSpPr>
            <p:nvPr/>
          </p:nvCxnSpPr>
          <p:spPr>
            <a:xfrm>
              <a:off x="7116201" y="4525036"/>
              <a:ext cx="263689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52B24BDE-F1E1-47EA-AB0A-DB9190DFD450}"/>
                </a:ext>
              </a:extLst>
            </p:cNvPr>
            <p:cNvSpPr/>
            <p:nvPr/>
          </p:nvSpPr>
          <p:spPr>
            <a:xfrm>
              <a:off x="7445402" y="3434995"/>
              <a:ext cx="2314944" cy="2353969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>
              <a:noFill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2000" tIns="36000" rIns="72000" bIns="36000" anchor="ctr"/>
            <a:lstStyle/>
            <a:p>
              <a:pPr marL="230400" lvl="0" indent="-230400" eaLnBrk="0" hangingPunct="0">
                <a:buClr>
                  <a:schemeClr val="accent1"/>
                </a:buClr>
                <a:buFont typeface="Arial" panose="020B0604020202020204" pitchFamily="34" charset="0"/>
                <a:buChar char="•"/>
                <a:defRPr/>
              </a:pPr>
              <a:r>
                <a:rPr kumimoji="0" lang="en-US" sz="1400" dirty="0">
                  <a:solidFill>
                    <a:srgbClr val="4C4948"/>
                  </a:solidFill>
                  <a:latin typeface="+mj-lt"/>
                </a:rPr>
                <a:t>Assessments included:</a:t>
              </a:r>
            </a:p>
            <a:p>
              <a:pPr marL="532800" lvl="1" indent="-230400" eaLnBrk="0" hangingPunct="0">
                <a:buClr>
                  <a:schemeClr val="accent1"/>
                </a:buClr>
                <a:buFont typeface="Arial" panose="020B0604020202020204" pitchFamily="34" charset="0"/>
                <a:buChar char="•"/>
                <a:defRPr/>
              </a:pPr>
              <a:r>
                <a:rPr lang="en-US" sz="1400" dirty="0">
                  <a:solidFill>
                    <a:srgbClr val="4C4948"/>
                  </a:solidFill>
                </a:rPr>
                <a:t>Demographic and clinical characteristics</a:t>
              </a:r>
            </a:p>
            <a:p>
              <a:pPr marL="532800" lvl="1" indent="-230400" eaLnBrk="0" hangingPunct="0">
                <a:buClr>
                  <a:schemeClr val="accent1"/>
                </a:buClr>
                <a:buFont typeface="Arial" panose="020B0604020202020204" pitchFamily="34" charset="0"/>
                <a:buChar char="•"/>
                <a:defRPr/>
              </a:pPr>
              <a:r>
                <a:rPr lang="en-US" sz="1400" dirty="0">
                  <a:solidFill>
                    <a:srgbClr val="4C4948"/>
                  </a:solidFill>
                </a:rPr>
                <a:t>Prior FVIII treatment history</a:t>
              </a:r>
            </a:p>
            <a:p>
              <a:pPr marL="532800" lvl="1" indent="-230400" eaLnBrk="0" hangingPunct="0">
                <a:buClr>
                  <a:schemeClr val="accent1"/>
                </a:buClr>
                <a:buFont typeface="Arial" panose="020B0604020202020204" pitchFamily="34" charset="0"/>
                <a:buChar char="•"/>
                <a:defRPr/>
              </a:pPr>
              <a:r>
                <a:rPr lang="en-US" sz="1400" dirty="0">
                  <a:solidFill>
                    <a:srgbClr val="4C4948"/>
                  </a:solidFill>
                </a:rPr>
                <a:t>Rurioctocog alfa pegol treatment regimen</a:t>
              </a:r>
            </a:p>
            <a:p>
              <a:pPr marL="532800" lvl="1" indent="-230400" eaLnBrk="0" hangingPunct="0">
                <a:buClr>
                  <a:schemeClr val="accent1"/>
                </a:buClr>
                <a:buFont typeface="Arial" panose="020B0604020202020204" pitchFamily="34" charset="0"/>
                <a:buChar char="•"/>
                <a:defRPr/>
              </a:pPr>
              <a:r>
                <a:rPr lang="en-US" sz="1400" dirty="0">
                  <a:solidFill>
                    <a:srgbClr val="4C4948"/>
                  </a:solidFill>
                </a:rPr>
                <a:t>Bleeding episodes</a:t>
              </a:r>
            </a:p>
            <a:p>
              <a:pPr marL="532800" lvl="1" indent="-230400" eaLnBrk="0" hangingPunct="0">
                <a:buClr>
                  <a:schemeClr val="accent1"/>
                </a:buClr>
                <a:buFont typeface="Arial" panose="020B0604020202020204" pitchFamily="34" charset="0"/>
                <a:buChar char="•"/>
                <a:defRPr/>
              </a:pPr>
              <a:r>
                <a:rPr lang="en-US" sz="1400" dirty="0">
                  <a:solidFill>
                    <a:srgbClr val="4C4948"/>
                  </a:solidFill>
                </a:rPr>
                <a:t>EuroQoL-5 Dimension-5 Level (EQ-5D-5L) ratings </a:t>
              </a:r>
            </a:p>
          </p:txBody>
        </p:sp>
        <p:sp>
          <p:nvSpPr>
            <p:cNvPr id="38" name="Content Placeholder 2">
              <a:extLst>
                <a:ext uri="{FF2B5EF4-FFF2-40B4-BE49-F238E27FC236}">
                  <a16:creationId xmlns:a16="http://schemas.microsoft.com/office/drawing/2014/main" id="{A75FA386-26D6-4EFE-995D-493CAEFDC70F}"/>
                </a:ext>
              </a:extLst>
            </p:cNvPr>
            <p:cNvSpPr txBox="1">
              <a:spLocks/>
            </p:cNvSpPr>
            <p:nvPr/>
          </p:nvSpPr>
          <p:spPr>
            <a:xfrm>
              <a:off x="4560919" y="5755025"/>
              <a:ext cx="3305570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lvl1pPr marL="282575" indent="-282575" algn="l" rtl="0" eaLnBrk="0" fontAlgn="base" hangingPunct="0">
                <a:spcBef>
                  <a:spcPct val="0"/>
                </a:spcBef>
                <a:spcAft>
                  <a:spcPct val="30000"/>
                </a:spcAft>
                <a:buChar char="•"/>
                <a:defRPr sz="2600" b="1">
                  <a:solidFill>
                    <a:srgbClr val="FFFF6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+mn-ea"/>
                  <a:cs typeface="+mn-cs"/>
                </a:defRPr>
              </a:lvl1pPr>
              <a:lvl2pPr marL="669925" indent="-385763" algn="l" rtl="0" eaLnBrk="0" fontAlgn="base" hangingPunct="0">
                <a:spcBef>
                  <a:spcPct val="0"/>
                </a:spcBef>
                <a:spcAft>
                  <a:spcPct val="30000"/>
                </a:spcAft>
                <a:buClr>
                  <a:schemeClr val="accent2"/>
                </a:buClr>
                <a:buFont typeface="Arial" charset="0"/>
                <a:buChar char="–"/>
                <a:defRPr sz="2600" b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defRPr>
              </a:lvl2pPr>
              <a:lvl3pPr marL="968375" indent="-296863" algn="l" rtl="0" eaLnBrk="0" fontAlgn="base" hangingPunct="0">
                <a:spcBef>
                  <a:spcPct val="0"/>
                </a:spcBef>
                <a:spcAft>
                  <a:spcPct val="30000"/>
                </a:spcAft>
                <a:buClr>
                  <a:schemeClr val="accent2"/>
                </a:buClr>
                <a:buChar char="•"/>
                <a:defRPr sz="2600" b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defRPr>
              </a:lvl3pPr>
              <a:lvl4pPr marL="1341438" indent="-371475" algn="l" rtl="0" eaLnBrk="0" fontAlgn="base" hangingPunct="0">
                <a:spcBef>
                  <a:spcPct val="0"/>
                </a:spcBef>
                <a:spcAft>
                  <a:spcPct val="30000"/>
                </a:spcAft>
                <a:buClr>
                  <a:schemeClr val="accent2"/>
                </a:buClr>
                <a:buFont typeface="Arial" charset="0"/>
                <a:buChar char="–"/>
                <a:defRPr sz="2600" b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defRPr>
              </a:lvl4pPr>
              <a:lvl5pPr marL="2057400" indent="-228600" algn="l" rtl="0" eaLnBrk="0" fontAlgn="base" hangingPunct="0">
                <a:lnSpc>
                  <a:spcPct val="85000"/>
                </a:lnSpc>
                <a:spcBef>
                  <a:spcPct val="45000"/>
                </a:spcBef>
                <a:spcAft>
                  <a:spcPct val="0"/>
                </a:spcAft>
                <a:buChar char="»"/>
                <a:defRPr sz="2000">
                  <a:solidFill>
                    <a:schemeClr val="bg1"/>
                  </a:solidFill>
                  <a:latin typeface="Arial" pitchFamily="34" charset="0"/>
                </a:defRPr>
              </a:lvl5pPr>
              <a:lvl6pPr marL="2514600" indent="-228600" algn="l" rtl="0" eaLnBrk="0" fontAlgn="base" hangingPunct="0">
                <a:lnSpc>
                  <a:spcPct val="85000"/>
                </a:lnSpc>
                <a:spcBef>
                  <a:spcPct val="45000"/>
                </a:spcBef>
                <a:spcAft>
                  <a:spcPct val="0"/>
                </a:spcAft>
                <a:buChar char="»"/>
                <a:defRPr sz="2000">
                  <a:solidFill>
                    <a:schemeClr val="bg1"/>
                  </a:solidFill>
                  <a:latin typeface="+mn-lt"/>
                </a:defRPr>
              </a:lvl6pPr>
              <a:lvl7pPr marL="2971800" indent="-228600" algn="l" rtl="0" eaLnBrk="0" fontAlgn="base" hangingPunct="0">
                <a:lnSpc>
                  <a:spcPct val="85000"/>
                </a:lnSpc>
                <a:spcBef>
                  <a:spcPct val="45000"/>
                </a:spcBef>
                <a:spcAft>
                  <a:spcPct val="0"/>
                </a:spcAft>
                <a:buChar char="»"/>
                <a:defRPr sz="2000">
                  <a:solidFill>
                    <a:schemeClr val="bg1"/>
                  </a:solidFill>
                  <a:latin typeface="+mn-lt"/>
                </a:defRPr>
              </a:lvl7pPr>
              <a:lvl8pPr marL="3429000" indent="-228600" algn="l" rtl="0" eaLnBrk="0" fontAlgn="base" hangingPunct="0">
                <a:lnSpc>
                  <a:spcPct val="85000"/>
                </a:lnSpc>
                <a:spcBef>
                  <a:spcPct val="45000"/>
                </a:spcBef>
                <a:spcAft>
                  <a:spcPct val="0"/>
                </a:spcAft>
                <a:buChar char="»"/>
                <a:defRPr sz="2000">
                  <a:solidFill>
                    <a:schemeClr val="bg1"/>
                  </a:solidFill>
                  <a:latin typeface="+mn-lt"/>
                </a:defRPr>
              </a:lvl8pPr>
              <a:lvl9pPr marL="3886200" indent="-228600" algn="l" rtl="0" eaLnBrk="0" fontAlgn="base" hangingPunct="0">
                <a:lnSpc>
                  <a:spcPct val="85000"/>
                </a:lnSpc>
                <a:spcBef>
                  <a:spcPct val="45000"/>
                </a:spcBef>
                <a:spcAft>
                  <a:spcPct val="0"/>
                </a:spcAft>
                <a:buChar char="»"/>
                <a:defRPr sz="2000">
                  <a:solidFill>
                    <a:schemeClr val="bg1"/>
                  </a:solidFill>
                  <a:latin typeface="+mn-lt"/>
                </a:defRPr>
              </a:lvl9pPr>
            </a:lstStyle>
            <a:p>
              <a:pPr marL="0" lvl="0" indent="0">
                <a:spcAft>
                  <a:spcPts val="0"/>
                </a:spcAft>
                <a:buClr>
                  <a:srgbClr val="004584"/>
                </a:buClr>
                <a:buNone/>
                <a:tabLst>
                  <a:tab pos="2286000" algn="l"/>
                </a:tabLst>
                <a:defRPr/>
              </a:pPr>
              <a:r>
                <a:rPr kumimoji="0" lang="en-US" sz="1100" b="0" kern="0" dirty="0">
                  <a:solidFill>
                    <a:srgbClr val="4C4948"/>
                  </a:solidFill>
                  <a:effectLst/>
                  <a:latin typeface="+mj-lt"/>
                </a:rPr>
                <a:t>*Participants were seen/contacted at least once every                                     3 months; treatment was at the provider’s discretion</a:t>
              </a:r>
            </a:p>
          </p:txBody>
        </p:sp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2A07D0F3-91BF-48DA-9A06-A0E1A86C2382}"/>
              </a:ext>
            </a:extLst>
          </p:cNvPr>
          <p:cNvSpPr txBox="1"/>
          <p:nvPr/>
        </p:nvSpPr>
        <p:spPr>
          <a:xfrm>
            <a:off x="678743" y="6316874"/>
            <a:ext cx="11025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cs typeface="Arial" pitchFamily="34" charset="0"/>
              </a:rPr>
              <a:t>1. ADYNOVATE (Antihemophilic Factor [Recombinant], PEGylated). Baxalta US Inc, Lexington, MA, USA, 2018; 2. Journeycake J, et al. Lack of inhibitor development after switching to rurioctocog alfa pegol in the American Thrombosis and Hemostasis Network ATHN2:factor switching study. Presented at the 27th Congress of the International Society on Thrombosis and Haemostasis, 12–14 July 2020</a:t>
            </a:r>
            <a:endParaRPr lang="en-US" sz="1000" dirty="0">
              <a:cs typeface="Arial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BC60578-FB9D-4520-98C7-68F4B4B5288F}"/>
              </a:ext>
            </a:extLst>
          </p:cNvPr>
          <p:cNvSpPr/>
          <p:nvPr/>
        </p:nvSpPr>
        <p:spPr>
          <a:xfrm>
            <a:off x="556103" y="2197958"/>
            <a:ext cx="11450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0400" indent="-230400"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1600" dirty="0"/>
              <a:t>Here, clinical and quality of life outcomes in patients with haemophilia A who switched to rurioctocog alfa pegol from another FVIII product are described</a:t>
            </a:r>
          </a:p>
        </p:txBody>
      </p:sp>
    </p:spTree>
    <p:extLst>
      <p:ext uri="{BB962C8B-B14F-4D97-AF65-F5344CB8AC3E}">
        <p14:creationId xmlns:p14="http://schemas.microsoft.com/office/powerpoint/2010/main" val="36720291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Rectangle 254">
            <a:extLst>
              <a:ext uri="{FF2B5EF4-FFF2-40B4-BE49-F238E27FC236}">
                <a16:creationId xmlns:a16="http://schemas.microsoft.com/office/drawing/2014/main" id="{67C5445F-8181-45D6-BBCF-B6CE619DFB93}"/>
              </a:ext>
            </a:extLst>
          </p:cNvPr>
          <p:cNvSpPr/>
          <p:nvPr/>
        </p:nvSpPr>
        <p:spPr>
          <a:xfrm>
            <a:off x="7177507" y="3370556"/>
            <a:ext cx="3306445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300" b="1" dirty="0">
                <a:solidFill>
                  <a:schemeClr val="accent1"/>
                </a:solidFill>
                <a:latin typeface="Calibri" panose="020F0502020204030204" pitchFamily="34" charset="0"/>
                <a:cs typeface="Arial" pitchFamily="34" charset="0"/>
              </a:rPr>
              <a:t>Figure 2.  Bleeding Events by Site</a:t>
            </a:r>
            <a:r>
              <a:rPr lang="en-US" sz="1300" b="1" baseline="30000" dirty="0">
                <a:solidFill>
                  <a:schemeClr val="accent1"/>
                </a:solidFill>
                <a:latin typeface="Calibri" panose="020F0502020204030204" pitchFamily="34" charset="0"/>
                <a:cs typeface="Arial" pitchFamily="34" charset="0"/>
              </a:rPr>
              <a:t>*</a:t>
            </a:r>
          </a:p>
        </p:txBody>
      </p:sp>
      <p:sp>
        <p:nvSpPr>
          <p:cNvPr id="260" name="Title 1">
            <a:extLst>
              <a:ext uri="{FF2B5EF4-FFF2-40B4-BE49-F238E27FC236}">
                <a16:creationId xmlns:a16="http://schemas.microsoft.com/office/drawing/2014/main" id="{B5C8373A-6188-4F1B-AC41-8B8313CBD4C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90682" y="106569"/>
            <a:ext cx="10515600" cy="74771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sm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/>
              <a:t>RESULTS</a:t>
            </a:r>
            <a:endParaRPr lang="en-CH" sz="360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41218A6-13E2-490E-9961-8BC4459F1744}"/>
              </a:ext>
            </a:extLst>
          </p:cNvPr>
          <p:cNvSpPr/>
          <p:nvPr/>
        </p:nvSpPr>
        <p:spPr>
          <a:xfrm>
            <a:off x="644193" y="3415160"/>
            <a:ext cx="545180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300" b="1" dirty="0">
                <a:solidFill>
                  <a:schemeClr val="accent1"/>
                </a:solidFill>
                <a:cs typeface="Arial" pitchFamily="34" charset="0"/>
              </a:rPr>
              <a:t>Figure 1. Types of Bleeding Events</a:t>
            </a:r>
            <a:r>
              <a:rPr lang="en-US" sz="1300" b="1" baseline="30000" dirty="0">
                <a:solidFill>
                  <a:schemeClr val="accent1"/>
                </a:solidFill>
                <a:cs typeface="Arial" pitchFamily="34" charset="0"/>
              </a:rPr>
              <a:t>*†</a:t>
            </a:r>
          </a:p>
        </p:txBody>
      </p:sp>
      <p:graphicFrame>
        <p:nvGraphicFramePr>
          <p:cNvPr id="21" name="Chart 20">
            <a:extLst>
              <a:ext uri="{FF2B5EF4-FFF2-40B4-BE49-F238E27FC236}">
                <a16:creationId xmlns:a16="http://schemas.microsoft.com/office/drawing/2014/main" id="{94E477CE-CC89-443D-BB99-88082156711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28318015"/>
              </p:ext>
            </p:extLst>
          </p:nvPr>
        </p:nvGraphicFramePr>
        <p:xfrm>
          <a:off x="732002" y="3677368"/>
          <a:ext cx="5634002" cy="2796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390B24FC-CD18-4F43-8E94-075A06B003A0}"/>
              </a:ext>
            </a:extLst>
          </p:cNvPr>
          <p:cNvSpPr txBox="1"/>
          <p:nvPr/>
        </p:nvSpPr>
        <p:spPr>
          <a:xfrm rot="16200000">
            <a:off x="434196" y="4632020"/>
            <a:ext cx="8726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Patients, %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F886C89-8D7D-4C80-A8FC-F4FD87F61DBD}"/>
              </a:ext>
            </a:extLst>
          </p:cNvPr>
          <p:cNvSpPr txBox="1"/>
          <p:nvPr/>
        </p:nvSpPr>
        <p:spPr>
          <a:xfrm>
            <a:off x="741388" y="6436493"/>
            <a:ext cx="62857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i="1" baseline="30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*</a:t>
            </a:r>
            <a:r>
              <a:rPr lang="en-US" sz="1000" i="1" dirty="0">
                <a:latin typeface="+mj-lt"/>
                <a:cs typeface="Arial" pitchFamily="34" charset="0"/>
              </a:rPr>
              <a:t>Based on 128 responses across follow-up visits</a:t>
            </a:r>
          </a:p>
          <a:p>
            <a:r>
              <a:rPr lang="en-US" sz="1000" i="1" baseline="30000" dirty="0"/>
              <a:t>†</a:t>
            </a:r>
            <a:r>
              <a:rPr lang="en-US" sz="1000" i="1" dirty="0">
                <a:latin typeface="+mj-lt"/>
                <a:cs typeface="Arial" pitchFamily="34" charset="0"/>
              </a:rPr>
              <a:t>Bleeding rates based on absolute number of bleeding episodes per patient since the last  follow-up visit</a:t>
            </a:r>
          </a:p>
        </p:txBody>
      </p:sp>
      <p:graphicFrame>
        <p:nvGraphicFramePr>
          <p:cNvPr id="11" name="Content Placeholder 16">
            <a:extLst>
              <a:ext uri="{FF2B5EF4-FFF2-40B4-BE49-F238E27FC236}">
                <a16:creationId xmlns:a16="http://schemas.microsoft.com/office/drawing/2014/main" id="{02FF6D23-76D2-4866-A72D-4C14011A311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35969606"/>
              </p:ext>
            </p:extLst>
          </p:nvPr>
        </p:nvGraphicFramePr>
        <p:xfrm>
          <a:off x="6220784" y="3278816"/>
          <a:ext cx="4967476" cy="38185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CD83989F-D9A4-468A-9438-EA534CD350B2}"/>
              </a:ext>
            </a:extLst>
          </p:cNvPr>
          <p:cNvSpPr txBox="1"/>
          <p:nvPr/>
        </p:nvSpPr>
        <p:spPr>
          <a:xfrm>
            <a:off x="7187973" y="6436493"/>
            <a:ext cx="36385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i="1" baseline="30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*</a:t>
            </a:r>
            <a:r>
              <a:rPr lang="en-US" sz="1000" i="1" dirty="0">
                <a:latin typeface="+mj-lt"/>
                <a:cs typeface="Arial" pitchFamily="34" charset="0"/>
              </a:rPr>
              <a:t>Based on 54 responses for specific bleeding sites; </a:t>
            </a:r>
            <a:r>
              <a:rPr lang="en-US" sz="1000" i="1" dirty="0"/>
              <a:t>74 of 128 bleeding episodes (57.8%) were recorded for unspecified sites</a:t>
            </a:r>
            <a:endParaRPr lang="en-US" sz="1000" i="1" dirty="0">
              <a:latin typeface="+mj-lt"/>
              <a:cs typeface="Arial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3A3070-157E-4B49-BA10-08F787425EDC}"/>
              </a:ext>
            </a:extLst>
          </p:cNvPr>
          <p:cNvSpPr/>
          <p:nvPr/>
        </p:nvSpPr>
        <p:spPr>
          <a:xfrm>
            <a:off x="644193" y="662568"/>
            <a:ext cx="9866432" cy="12464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30400" indent="-23040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1300" dirty="0"/>
              <a:t>59 patients with haemophilia A switched to rurioctocog alfa pegol as of 1 May 2020</a:t>
            </a:r>
            <a:endParaRPr lang="pt-BR" sz="1300" dirty="0"/>
          </a:p>
          <a:p>
            <a:pPr marL="230400" indent="-23040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1300" dirty="0"/>
              <a:t>Before switching, most participants used a recombinant FVIII product (94.9%), with the most common treatment frequencies                                                            being every 2 days (32.0%) and 3 times/week (28.0%); factor half-life considerations (74.6%) were the most common reason for switching</a:t>
            </a:r>
          </a:p>
          <a:p>
            <a:pPr marL="230400" indent="-23040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1300" dirty="0"/>
              <a:t>The most common rurioctocog alfa pegol prophylaxis regimen was 2 times/week (52.3%) and the majority of participants (68.2%) used rurioctocog alfa pegol 2 times/week or less; the mean ± SD nominal dosage was 50±10 U/kg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3648EB1-7AC6-4875-AC3E-F80F127C4FFB}"/>
              </a:ext>
            </a:extLst>
          </p:cNvPr>
          <p:cNvSpPr/>
          <p:nvPr/>
        </p:nvSpPr>
        <p:spPr>
          <a:xfrm>
            <a:off x="644193" y="1859983"/>
            <a:ext cx="11285576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GB" sz="1300" dirty="0"/>
              <a:t>Across follow-up visits, 20 of 51 (39.2%) participants did not have any bleeding episodes</a:t>
            </a:r>
          </a:p>
          <a:p>
            <a:pPr marL="691200" lvl="1" indent="-23040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1300" dirty="0"/>
              <a:t>Among 128 reported bleeding episodes, the most frequently reported reasons for bleeding were spontaneous or trauma-related (</a:t>
            </a:r>
            <a:r>
              <a:rPr lang="en-US" sz="1300" b="1" dirty="0"/>
              <a:t>Figure 1</a:t>
            </a:r>
            <a:r>
              <a:rPr lang="en-US" sz="1300" dirty="0"/>
              <a:t>) </a:t>
            </a:r>
            <a:endParaRPr lang="en-GB" sz="1300" dirty="0"/>
          </a:p>
          <a:p>
            <a:pPr marL="691200" lvl="1" indent="-23040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GB" sz="1300" dirty="0"/>
              <a:t>Across specified sites (</a:t>
            </a:r>
            <a:r>
              <a:rPr lang="en-GB" sz="1300" dirty="0" err="1"/>
              <a:t>ie</a:t>
            </a:r>
            <a:r>
              <a:rPr lang="en-GB" sz="1300" dirty="0"/>
              <a:t>, elbow, hip, knee, or ankle), the most frequently reporting bleeding episode site was the ankle </a:t>
            </a:r>
            <a:r>
              <a:rPr lang="en-US" sz="1300" dirty="0"/>
              <a:t>(</a:t>
            </a:r>
            <a:r>
              <a:rPr lang="en-US" sz="1300" b="1" dirty="0"/>
              <a:t>Figure 2</a:t>
            </a:r>
            <a:r>
              <a:rPr lang="en-US" sz="1300" dirty="0"/>
              <a:t>) </a:t>
            </a:r>
          </a:p>
          <a:p>
            <a:pPr marL="230400" indent="-230400"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1300" dirty="0"/>
              <a:t>Based on 56 responses provided for the EQ-5D-50 from 39 participants, there were 20 responses (35.7%) that indicated the participants experienced pain</a:t>
            </a:r>
          </a:p>
          <a:p>
            <a:pPr marL="230400" indent="-230400"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1300" dirty="0">
                <a:cs typeface="Arial" pitchFamily="34" charset="0"/>
              </a:rPr>
              <a:t>During study participation, there were no diagnoses of transfusion transmitted infections, thrombosis, cancer, treatment-emergent reactions, or allergies based on adverse event categories from the European Haemophilia Safety Surveillance System</a:t>
            </a:r>
          </a:p>
        </p:txBody>
      </p:sp>
    </p:spTree>
    <p:extLst>
      <p:ext uri="{BB962C8B-B14F-4D97-AF65-F5344CB8AC3E}">
        <p14:creationId xmlns:p14="http://schemas.microsoft.com/office/powerpoint/2010/main" val="35856881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12C30BE3-A524-4883-AB05-D80D265850C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28000" y="108450"/>
            <a:ext cx="10515600" cy="74771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sm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/>
              <a:t>CONCLUSIONS</a:t>
            </a:r>
            <a:endParaRPr lang="en-CH" sz="36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6363DBF-DD20-4EF1-AEC1-EFAACAB94100}"/>
              </a:ext>
            </a:extLst>
          </p:cNvPr>
          <p:cNvSpPr/>
          <p:nvPr/>
        </p:nvSpPr>
        <p:spPr>
          <a:xfrm>
            <a:off x="753986" y="5387397"/>
            <a:ext cx="9455311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>
                <a:schemeClr val="accent1"/>
              </a:buClr>
            </a:pPr>
            <a:r>
              <a:rPr lang="en-US" sz="1600" b="1" dirty="0">
                <a:latin typeface="Calibri" panose="020F0502020204030204" pitchFamily="34" charset="0"/>
                <a:cs typeface="Arial" pitchFamily="34" charset="0"/>
              </a:rPr>
              <a:t>Funding and Acknowledgements</a:t>
            </a:r>
            <a:endParaRPr lang="en-US" sz="1600" dirty="0">
              <a:cs typeface="Arial" pitchFamily="34" charset="0"/>
            </a:endParaRPr>
          </a:p>
          <a:p>
            <a:pPr marL="230400" indent="-230400"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1600" dirty="0">
                <a:cs typeface="Arial" pitchFamily="34" charset="0"/>
              </a:rPr>
              <a:t>This study was funded by the American Thrombosis and Hemostasis Network</a:t>
            </a:r>
          </a:p>
          <a:p>
            <a:pPr marL="230400" indent="-230400"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1600" dirty="0">
                <a:cs typeface="Arial" pitchFamily="34" charset="0"/>
              </a:rPr>
              <a:t>Writing and editorial assistance in the development of this presentation was provided by                                                Craig Slawecki (an employee of Parexel), with funding from Takeda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9919-C3A6-498C-9856-45083CEDC35E}"/>
              </a:ext>
            </a:extLst>
          </p:cNvPr>
          <p:cNvSpPr/>
          <p:nvPr/>
        </p:nvSpPr>
        <p:spPr>
          <a:xfrm>
            <a:off x="752400" y="1008000"/>
            <a:ext cx="989354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0400" lvl="1" indent="-230400">
              <a:spcAft>
                <a:spcPts val="10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2200" dirty="0">
                <a:cs typeface="Arial" pitchFamily="34" charset="0"/>
              </a:rPr>
              <a:t>The most common treatment regimen in patients with moderate or severe haemophilia A who switched to rurioctocog alfa pegol prophylaxis was twice-weekly infusions at a dose of 50 U/kg</a:t>
            </a:r>
            <a:endParaRPr lang="en-US" sz="2200" baseline="30000" dirty="0">
              <a:cs typeface="Arial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1F34F88-FD6E-4FD7-92A0-3BD77BBA481B}"/>
              </a:ext>
            </a:extLst>
          </p:cNvPr>
          <p:cNvSpPr/>
          <p:nvPr/>
        </p:nvSpPr>
        <p:spPr>
          <a:xfrm>
            <a:off x="754063" y="2176385"/>
            <a:ext cx="10854372" cy="30572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91200" lvl="2" indent="-230400">
              <a:spcAft>
                <a:spcPts val="10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200" dirty="0">
                <a:cs typeface="Arial" pitchFamily="34" charset="0"/>
              </a:rPr>
              <a:t>The predominant prophylactic treatment frequency with rurioctocog alfa pegol              (2 times/week) represented a reduction from prior FVIII treatment (every 2 days or            3 times/week)</a:t>
            </a:r>
          </a:p>
          <a:p>
            <a:pPr marL="230400" lvl="1" indent="-230400">
              <a:spcAft>
                <a:spcPts val="10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2200" dirty="0">
                <a:cs typeface="Arial" pitchFamily="34" charset="0"/>
              </a:rPr>
              <a:t>After switching to rurioctocog alfa pegol prophylaxis, nearly 40% of participants reported no bleeding episodes during follow-up visits </a:t>
            </a:r>
          </a:p>
          <a:p>
            <a:pPr marL="230400" lvl="1" indent="-230400">
              <a:spcAft>
                <a:spcPts val="10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2200" dirty="0">
                <a:cs typeface="Arial" pitchFamily="34" charset="0"/>
              </a:rPr>
              <a:t>There were no diagnoses of transfusion transmitted infections, thrombosis, cancer, treatment-emergent reactions, or allergies based on adverse event categories from the European Haemophilia Safety Surveillance System</a:t>
            </a:r>
          </a:p>
        </p:txBody>
      </p:sp>
      <p:pic>
        <p:nvPicPr>
          <p:cNvPr id="3" name="Picture 2" descr="Qr code&#10;&#10;Description automatically generated">
            <a:extLst>
              <a:ext uri="{FF2B5EF4-FFF2-40B4-BE49-F238E27FC236}">
                <a16:creationId xmlns:a16="http://schemas.microsoft.com/office/drawing/2014/main" id="{5EE5E8EE-F4F1-478C-9DE7-D51C2F8A5F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0849" y="4926456"/>
            <a:ext cx="1847088" cy="1847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4047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2165DE293E6A948BF39BB80CDBDC7BC" ma:contentTypeVersion="9" ma:contentTypeDescription="Create a new document." ma:contentTypeScope="" ma:versionID="f6f431cbdaac1e1545ad4ddadda3fa93">
  <xsd:schema xmlns:xsd="http://www.w3.org/2001/XMLSchema" xmlns:xs="http://www.w3.org/2001/XMLSchema" xmlns:p="http://schemas.microsoft.com/office/2006/metadata/properties" xmlns:ns3="a73f5633-2759-4f9c-b5a9-29e018741ed7" targetNamespace="http://schemas.microsoft.com/office/2006/metadata/properties" ma:root="true" ma:fieldsID="ecfaa7ddf9df299f112a1bc251f427a7" ns3:_="">
    <xsd:import namespace="a73f5633-2759-4f9c-b5a9-29e018741ed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3f5633-2759-4f9c-b5a9-29e018741ed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6852A6E-10BB-41FF-8E64-167DCFC2285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73f5633-2759-4f9c-b5a9-29e018741ed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239D8C1-F9D5-4A77-AFF8-1E7098EC185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86EBEBC-F7EB-476B-8865-0CF7F698714B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1670</TotalTime>
  <Words>1994</Words>
  <Application>Microsoft Macintosh PowerPoint</Application>
  <PresentationFormat>Widescreen</PresentationFormat>
  <Paragraphs>95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Clinical Outcomes in Patients with Haemophilia A After Switching to Rurioctocog Alfa Pegol Prophylaxis in the ATHN 2 Study</vt:lpstr>
      <vt:lpstr>PowerPoint Presentation</vt:lpstr>
      <vt:lpstr>RESULTS</vt:lpstr>
      <vt:lpstr>CONCLUSIONS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Corentin Ruy</dc:creator>
  <cp:lastModifiedBy>Hilary Summer Markoe</cp:lastModifiedBy>
  <cp:revision>70</cp:revision>
  <dcterms:created xsi:type="dcterms:W3CDTF">2020-11-27T15:22:44Z</dcterms:created>
  <dcterms:modified xsi:type="dcterms:W3CDTF">2021-09-13T16:55:52Z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0x01010082165DE293E6A948BF39BB80CDBDC7BC</vt:lpwstr>
  </property>
</Properties>
</file>