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62" r:id="rId6"/>
    <p:sldId id="259" r:id="rId7"/>
    <p:sldId id="263" r:id="rId8"/>
  </p:sldIdLst>
  <p:sldSz cx="12192000" cy="6858000"/>
  <p:notesSz cx="6858000" cy="9144000"/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663" userDrawn="1">
          <p15:clr>
            <a:srgbClr val="C35EA4"/>
          </p15:clr>
        </p15:guide>
        <p15:guide id="4" orient="horz" pos="3657" userDrawn="1">
          <p15:clr>
            <a:srgbClr val="C35EA4"/>
          </p15:clr>
        </p15:guide>
        <p15:guide id="5" pos="733" userDrawn="1">
          <p15:clr>
            <a:srgbClr val="C35EA4"/>
          </p15:clr>
        </p15:guide>
        <p15:guide id="6" pos="7151" userDrawn="1">
          <p15:clr>
            <a:srgbClr val="C35EA4"/>
          </p15:clr>
        </p15:guide>
        <p15:guide id="7" pos="574" userDrawn="1">
          <p15:clr>
            <a:srgbClr val="C35EA4"/>
          </p15:clr>
        </p15:guide>
        <p15:guide id="8" orient="horz" pos="200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élène Barr" initials="HB" lastIdx="1" clrIdx="0">
    <p:extLst>
      <p:ext uri="{19B8F6BF-5375-455C-9EA6-DF929625EA0E}">
        <p15:presenceInfo xmlns:p15="http://schemas.microsoft.com/office/powerpoint/2012/main" userId="S::helene.barr@mci-group.com::7eea8d57-f760-41b5-a247-e9ee0aa21130" providerId="AD"/>
      </p:ext>
    </p:extLst>
  </p:cmAuthor>
  <p:cmAuthor id="2" name="Keuylian, Zela" initials="KZ" lastIdx="17" clrIdx="1">
    <p:extLst>
      <p:ext uri="{19B8F6BF-5375-455C-9EA6-DF929625EA0E}">
        <p15:presenceInfo xmlns:p15="http://schemas.microsoft.com/office/powerpoint/2012/main" userId="S::Zela.Keuylian@parexel.com::9da7ea7a-0917-4de8-865f-6f8ce82f9eca" providerId="AD"/>
      </p:ext>
    </p:extLst>
  </p:cmAuthor>
  <p:cmAuthor id="3" name="PXL" initials="SC" lastIdx="2" clrIdx="2">
    <p:extLst>
      <p:ext uri="{19B8F6BF-5375-455C-9EA6-DF929625EA0E}">
        <p15:presenceInfo xmlns:p15="http://schemas.microsoft.com/office/powerpoint/2012/main" userId="PXL" providerId="None"/>
      </p:ext>
    </p:extLst>
  </p:cmAuthor>
  <p:cmAuthor id="4" name="Eminton, Moira" initials="EM" lastIdx="2" clrIdx="3">
    <p:extLst>
      <p:ext uri="{19B8F6BF-5375-455C-9EA6-DF929625EA0E}">
        <p15:presenceInfo xmlns:p15="http://schemas.microsoft.com/office/powerpoint/2012/main" userId="S::Moira.Eminton@parexel.com::5a7bb7a7-a606-47ff-96d9-a613107a45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4E88"/>
    <a:srgbClr val="002363"/>
    <a:srgbClr val="004DA0"/>
    <a:srgbClr val="FF3399"/>
    <a:srgbClr val="001B47"/>
    <a:srgbClr val="001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D16E1C-4B27-4A38-9E67-19949DBC45C6}" v="4" dt="2020-12-28T19:48:54.1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4" autoAdjust="0"/>
    <p:restoredTop sz="76981" autoAdjust="0"/>
  </p:normalViewPr>
  <p:slideViewPr>
    <p:cSldViewPr snapToGrid="0">
      <p:cViewPr varScale="1">
        <p:scale>
          <a:sx n="87" d="100"/>
          <a:sy n="87" d="100"/>
        </p:scale>
        <p:origin x="1784" y="200"/>
      </p:cViewPr>
      <p:guideLst>
        <p:guide orient="horz" pos="1616"/>
        <p:guide pos="3840"/>
        <p:guide orient="horz" pos="663"/>
        <p:guide orient="horz" pos="3657"/>
        <p:guide pos="733"/>
        <p:guide pos="7151"/>
        <p:guide pos="574"/>
        <p:guide orient="horz" pos="2001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64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16177212770677"/>
          <c:y val="6.4117659278089656E-2"/>
          <c:w val="0.88435902677876943"/>
          <c:h val="0.792904077696247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5"/>
              <c:tx>
                <c:rich>
                  <a:bodyPr/>
                  <a:lstStyle/>
                  <a:p>
                    <a:fld id="{FE7A3738-62BF-4C69-9865-9BA47A6CF785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2CE8-49FF-8738-71B7AAD77F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Every 
other day</c:v>
                </c:pt>
                <c:pt idx="1">
                  <c:v>3x/wk</c:v>
                </c:pt>
                <c:pt idx="2">
                  <c:v>Every 3 d</c:v>
                </c:pt>
                <c:pt idx="3">
                  <c:v>2x/wk</c:v>
                </c:pt>
                <c:pt idx="4">
                  <c:v>Every 4 d</c:v>
                </c:pt>
                <c:pt idx="5">
                  <c:v>Every 5 d</c:v>
                </c:pt>
                <c:pt idx="6">
                  <c:v>Every 7 d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6.8</c:v>
                </c:pt>
                <c:pt idx="1">
                  <c:v>13.6</c:v>
                </c:pt>
                <c:pt idx="2">
                  <c:v>11.4</c:v>
                </c:pt>
                <c:pt idx="3">
                  <c:v>52.3</c:v>
                </c:pt>
                <c:pt idx="4">
                  <c:v>6.8</c:v>
                </c:pt>
                <c:pt idx="5">
                  <c:v>2.2999999999999998</c:v>
                </c:pt>
                <c:pt idx="6">
                  <c:v>6.8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CE8-49FF-8738-71B7AAD77F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696584032"/>
        <c:axId val="696591576"/>
      </c:barChart>
      <c:catAx>
        <c:axId val="69658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6591576"/>
        <c:crosses val="autoZero"/>
        <c:auto val="1"/>
        <c:lblAlgn val="ctr"/>
        <c:lblOffset val="100"/>
        <c:noMultiLvlLbl val="0"/>
      </c:catAx>
      <c:valAx>
        <c:axId val="696591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658403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007-4CE5-A138-3EDC2A40825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007-4CE5-A138-3EDC2A40825B}"/>
              </c:ext>
            </c:extLst>
          </c:dPt>
          <c:dLbls>
            <c:dLbl>
              <c:idx val="0"/>
              <c:layout>
                <c:manualLayout>
                  <c:x val="2.3421739922432749E-2"/>
                  <c:y val="-0.230952250378613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07-4CE5-A138-3EDC2A40825B}"/>
                </c:ext>
              </c:extLst>
            </c:dLbl>
            <c:dLbl>
              <c:idx val="1"/>
              <c:layout>
                <c:manualLayout>
                  <c:x val="-3.7149839348051633E-2"/>
                  <c:y val="1.672981460146919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4271435285493435E-2"/>
                      <c:h val="8.39374586921955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F007-4CE5-A138-3EDC2A4082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Recombinant FVIII</c:v>
                </c:pt>
                <c:pt idx="1">
                  <c:v>Plasma-derived FVIII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94.9</c:v>
                </c:pt>
                <c:pt idx="1">
                  <c:v>5.0999999999999996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007-4CE5-A138-3EDC2A4082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4006618209979629"/>
          <c:y val="0.24580253651449976"/>
          <c:w val="0.42682503273634459"/>
          <c:h val="0.47398943209181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66D-42AE-A4A0-E8DBE1919D7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66D-42AE-A4A0-E8DBE1919D7C}"/>
              </c:ext>
            </c:extLst>
          </c:dPt>
          <c:dLbls>
            <c:dLbl>
              <c:idx val="0"/>
              <c:layout>
                <c:manualLayout>
                  <c:x val="-6.9311656181898038E-2"/>
                  <c:y val="-0.2309522471052178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66D-42AE-A4A0-E8DBE1919D7C}"/>
                </c:ext>
              </c:extLst>
            </c:dLbl>
            <c:dLbl>
              <c:idx val="1"/>
              <c:layout>
                <c:manualLayout>
                  <c:x val="9.5645551756389599E-2"/>
                  <c:y val="0.1368602629926020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66D-42AE-A4A0-E8DBE1919D7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Prophylaxis</c:v>
                </c:pt>
                <c:pt idx="1">
                  <c:v>On demand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84.7</c:v>
                </c:pt>
                <c:pt idx="1">
                  <c:v>15.3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66D-42AE-A4A0-E8DBE1919D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5329945496712851"/>
          <c:y val="0.1610722379792601"/>
          <c:w val="0.36645676682161976"/>
          <c:h val="0.249851953105868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892-4DF7-ABA4-B165D2B90505}"/>
              </c:ext>
            </c:extLst>
          </c:dPt>
          <c:dPt>
            <c:idx val="1"/>
            <c:bubble3D val="0"/>
            <c:explosion val="3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892-4DF7-ABA4-B165D2B9050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892-4DF7-ABA4-B165D2B9050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892-4DF7-ABA4-B165D2B9050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892-4DF7-ABA4-B165D2B90505}"/>
              </c:ext>
            </c:extLst>
          </c:dPt>
          <c:dLbls>
            <c:dLbl>
              <c:idx val="0"/>
              <c:layout>
                <c:manualLayout>
                  <c:x val="-0.12416913279930587"/>
                  <c:y val="9.1419523906017638E-2"/>
                </c:manualLayout>
              </c:layout>
              <c:tx>
                <c:rich>
                  <a:bodyPr/>
                  <a:lstStyle/>
                  <a:p>
                    <a:fld id="{31C77B95-9264-45E3-9271-DC415E54F75D}" type="VALUE">
                      <a:rPr lang="en-US" smtClean="0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r>
                      <a:rPr lang="en-US" dirty="0">
                        <a:solidFill>
                          <a:schemeClr val="bg1"/>
                        </a:solidFill>
                      </a:rPr>
                      <a:t>.0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892-4DF7-ABA4-B165D2B90505}"/>
                </c:ext>
              </c:extLst>
            </c:dLbl>
            <c:dLbl>
              <c:idx val="1"/>
              <c:layout>
                <c:manualLayout>
                  <c:x val="-5.8187173011470805E-2"/>
                  <c:y val="-0.15536524465845358"/>
                </c:manualLayout>
              </c:layout>
              <c:tx>
                <c:rich>
                  <a:bodyPr/>
                  <a:lstStyle/>
                  <a:p>
                    <a:fld id="{B0AF8401-D89C-4D7E-B2BD-216824194D55}" type="VALUE">
                      <a:rPr lang="en-US" smtClean="0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r>
                      <a:rPr lang="en-US" dirty="0">
                        <a:solidFill>
                          <a:schemeClr val="bg1"/>
                        </a:solidFill>
                      </a:rPr>
                      <a:t>.0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892-4DF7-ABA4-B165D2B90505}"/>
                </c:ext>
              </c:extLst>
            </c:dLbl>
            <c:dLbl>
              <c:idx val="2"/>
              <c:layout>
                <c:manualLayout>
                  <c:x val="0.11174628014233846"/>
                  <c:y val="-1.993604912745869E-2"/>
                </c:manualLayout>
              </c:layout>
              <c:tx>
                <c:rich>
                  <a:bodyPr/>
                  <a:lstStyle/>
                  <a:p>
                    <a:fld id="{98326A40-9A71-4EFA-9CD1-CF90BC7ED418}" type="VALUE">
                      <a:rPr lang="en-US" smtClean="0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r>
                      <a:rPr lang="en-US" dirty="0">
                        <a:solidFill>
                          <a:schemeClr val="bg1"/>
                        </a:solidFill>
                      </a:rPr>
                      <a:t>.0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892-4DF7-ABA4-B165D2B90505}"/>
                </c:ext>
              </c:extLst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335DB1B-2B43-43F2-8E97-D04AD1104E31}" type="VALUE">
                      <a:rPr lang="en-US" smtClean="0">
                        <a:solidFill>
                          <a:schemeClr val="tx1"/>
                        </a:solidFill>
                      </a:rPr>
                      <a:pPr>
                        <a:defRPr b="1">
                          <a:solidFill>
                            <a:schemeClr val="tx1"/>
                          </a:solidFill>
                        </a:defRPr>
                      </a:pPr>
                      <a:t>[VALUE]</a:t>
                    </a:fld>
                    <a:r>
                      <a:rPr lang="en-US" dirty="0">
                        <a:solidFill>
                          <a:schemeClr val="tx1"/>
                        </a:solidFill>
                      </a:rPr>
                      <a:t>.0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892-4DF7-ABA4-B165D2B90505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82D3F636-4F75-4AF2-989C-C113A7E86E10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.0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D892-4DF7-ABA4-B165D2B905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Sheet1!$A$2:$A$6</c:f>
              <c:strCache>
                <c:ptCount val="5"/>
                <c:pt idx="0">
                  <c:v>Every 2 days</c:v>
                </c:pt>
                <c:pt idx="1">
                  <c:v>3x/wk</c:v>
                </c:pt>
                <c:pt idx="2">
                  <c:v>2x/wk</c:v>
                </c:pt>
                <c:pt idx="3">
                  <c:v>1x/wk</c:v>
                </c:pt>
                <c:pt idx="4">
                  <c:v>Unknown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28</c:v>
                </c:pt>
                <c:pt idx="2">
                  <c:v>24</c:v>
                </c:pt>
                <c:pt idx="3">
                  <c:v>4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892-4DF7-ABA4-B165D2B905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5016585789558936"/>
          <c:y val="0.10736094438724432"/>
          <c:w val="0.44843619294786718"/>
          <c:h val="0.616556193982757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4472C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D7E-4BC8-9637-7815F7EFFA2C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D7E-4BC8-9637-7815F7EFFA2C}"/>
              </c:ext>
            </c:extLst>
          </c:dPt>
          <c:dPt>
            <c:idx val="2"/>
            <c:bubble3D val="0"/>
            <c:spPr>
              <a:solidFill>
                <a:srgbClr val="5B9BD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D7E-4BC8-9637-7815F7EFFA2C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D7E-4BC8-9637-7815F7EFFA2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D7E-4BC8-9637-7815F7EFFA2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D7E-4BC8-9637-7815F7EFFA2C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D7E-4BC8-9637-7815F7EFFA2C}"/>
                </c:ext>
              </c:extLst>
            </c:dLbl>
            <c:dLbl>
              <c:idx val="2"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D7E-4BC8-9637-7815F7EFFA2C}"/>
                </c:ext>
              </c:extLst>
            </c:dLbl>
            <c:dLbl>
              <c:idx val="3"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D7E-4BC8-9637-7815F7EFFA2C}"/>
                </c:ext>
              </c:extLst>
            </c:dLbl>
            <c:dLbl>
              <c:idx val="4"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D7E-4BC8-9637-7815F7EFFA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Half-life 
considerations</c:v>
                </c:pt>
                <c:pt idx="1">
                  <c:v>Desired longer-acting version of current factor</c:v>
                </c:pt>
                <c:pt idx="2">
                  <c:v>Preferred a new/different product</c:v>
                </c:pt>
                <c:pt idx="3">
                  <c:v>Insurance coverage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74.599999999999994</c:v>
                </c:pt>
                <c:pt idx="1">
                  <c:v>15.3</c:v>
                </c:pt>
                <c:pt idx="2">
                  <c:v>8.5</c:v>
                </c:pt>
                <c:pt idx="3">
                  <c:v>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D7E-4BC8-9637-7815F7EFFA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85738931344946"/>
          <c:y val="8.5853215360133475E-2"/>
          <c:w val="0.45231496550230499"/>
          <c:h val="0.848836790725180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0.2773</cdr:y>
    </cdr:from>
    <cdr:to>
      <cdr:x>0.04753</cdr:x>
      <cdr:y>0.52971</cdr:y>
    </cdr:to>
    <cdr:sp macro="" textlink="">
      <cdr:nvSpPr>
        <cdr:cNvPr id="2" name="TextBox 111">
          <a:extLst xmlns:a="http://schemas.openxmlformats.org/drawingml/2006/main">
            <a:ext uri="{FF2B5EF4-FFF2-40B4-BE49-F238E27FC236}">
              <a16:creationId xmlns:a16="http://schemas.microsoft.com/office/drawing/2014/main" id="{E022E3A9-A936-4016-B96D-02339EDCE43C}"/>
            </a:ext>
          </a:extLst>
        </cdr:cNvPr>
        <cdr:cNvSpPr txBox="1"/>
      </cdr:nvSpPr>
      <cdr:spPr>
        <a:xfrm xmlns:a="http://schemas.openxmlformats.org/drawingml/2006/main" rot="16200000">
          <a:off x="-309248" y="1287434"/>
          <a:ext cx="891975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marL="0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1020327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2040656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3060981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4081309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5101634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6121963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7142290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8162617" algn="l" defTabSz="2040656" rtl="0" eaLnBrk="1" latinLnBrk="0" hangingPunct="1">
            <a:defRPr sz="4019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1" dirty="0"/>
            <a:t>Percentage</a:t>
          </a:r>
          <a:endParaRPr lang="en-US" sz="16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09E76-9AD9-4434-AF77-1C941C82DE60}" type="datetimeFigureOut">
              <a:rPr lang="en-CH" smtClean="0"/>
              <a:t>9/13/21</a:t>
            </a:fld>
            <a:endParaRPr lang="en-CH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9F67BA-ED28-4F72-8083-76D7E6BE306C}" type="slidenum">
              <a:rPr lang="en-CH" smtClean="0"/>
              <a:t>‹#›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2379263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This presentation will describe factor utilisation in patients with haemophilia A after switching to rurioctocog alfa pegol in the ATHN 2 study.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1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1803136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z="1200" u="sng" kern="1200" dirty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Introduction</a:t>
            </a:r>
          </a:p>
          <a:p>
            <a:pPr marL="115888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>
                <a:ea typeface="Calibri" panose="020F0502020204030204" pitchFamily="34" charset="0"/>
              </a:rPr>
              <a:t>Rurioctocog alfa pegol (ADYNOVATE®), is a pegylated, extended half-life FVIII concentrate that received United States Food and Drug Administration approval in 2015 and is indicated for use in children and adults with haemophilia A for </a:t>
            </a:r>
            <a:r>
              <a:rPr lang="en-US" dirty="0"/>
              <a:t>on-demand treatment and control of bleeding episodes, perioperative management, and routine prophylaxis to reduce the frequency of bleeding episodes.</a:t>
            </a:r>
          </a:p>
          <a:p>
            <a:pPr marL="0" indent="0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endParaRPr lang="en-US" sz="1200" baseline="30000" dirty="0">
              <a:ea typeface="Calibri" panose="020F0502020204030204" pitchFamily="34" charset="0"/>
            </a:endParaRPr>
          </a:p>
          <a:p>
            <a:pPr marL="115888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>
                <a:cs typeface="Arial" pitchFamily="34" charset="0"/>
              </a:rPr>
              <a:t>The ATHN 2: Factor Switching Study, which was sponsored by the American Thrombosis and Hemostasis Network, provided the opportunity to observe a cohort of previously-treated patients with haemophilia A who switched to rurioctocog alfa pegol from another FVIII product in a setting consistent with real-world clinical practice.</a:t>
            </a:r>
          </a:p>
          <a:p>
            <a:pPr marL="0" indent="0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endParaRPr lang="en-US" sz="1200" baseline="30000" dirty="0">
              <a:cs typeface="Arial" pitchFamily="34" charset="0"/>
            </a:endParaRPr>
          </a:p>
          <a:p>
            <a:pPr marL="115888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>
                <a:cs typeface="Arial" pitchFamily="34" charset="0"/>
              </a:rPr>
              <a:t>In this presentation, the impact of switching to rurioctocog alfa pegol on factor utilisation, treatment adherence, and hospitalisation and surgery rates are described.</a:t>
            </a:r>
          </a:p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en-US" sz="120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Methods</a:t>
            </a:r>
            <a:endParaRPr lang="en-US" sz="1200" u="sng" dirty="0">
              <a:cs typeface="Arial" pitchFamily="34" charset="0"/>
            </a:endParaRP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kern="1200" dirty="0">
                <a:solidFill>
                  <a:srgbClr val="000000"/>
                </a:solidFill>
                <a:latin typeface="+mn-lt"/>
                <a:ea typeface="+mn-ea"/>
                <a:cs typeface="Arial" pitchFamily="34" charset="0"/>
              </a:rPr>
              <a:t>This longitudinal cohort study was conducted at ATHN-affiliated sites in the United States. The study included </a:t>
            </a:r>
            <a:r>
              <a:rPr kumimoji="0" lang="en-US" sz="12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children and adults with moderate or severe congenital haemophilia A or B</a:t>
            </a:r>
            <a:r>
              <a:rPr lang="en-US" sz="1200" kern="1200" dirty="0">
                <a:solidFill>
                  <a:srgbClr val="000000"/>
                </a:solidFill>
                <a:latin typeface="+mn-lt"/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.</a:t>
            </a: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endParaRPr lang="en-US" sz="1200" kern="1200" dirty="0">
              <a:latin typeface="+mn-lt"/>
              <a:ea typeface="+mn-ea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kern="1200" dirty="0">
                <a:latin typeface="+mn-lt"/>
                <a:ea typeface="+mn-ea"/>
                <a:cs typeface="Calibri" panose="020F0502020204030204" pitchFamily="34" charset="0"/>
                <a:sym typeface="Symbol" panose="05050102010706020507" pitchFamily="18" charset="2"/>
              </a:rPr>
              <a:t>The study included a prospective arm, which included patients who switched factor replacement products and were followed prospectively for up to 1 year, and a retrospective arm, which included patients who had switched </a:t>
            </a:r>
            <a:r>
              <a:rPr lang="en-US" sz="1200" dirty="0"/>
              <a:t>factor replacement products within the past 50 weeks at the time of enrollment and were assessed retrospectively for up to 1 year.</a:t>
            </a: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  <a:p>
            <a:pPr marL="115200" lvl="0" indent="-115200" eaLnBrk="0" hangingPunct="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kumimoji="0" lang="en-US" sz="1200" kern="1200" dirty="0">
                <a:latin typeface="+mn-lt"/>
                <a:ea typeface="+mn-ea"/>
                <a:cs typeface="+mn-cs"/>
              </a:rPr>
              <a:t>Assessments collected during the study included d</a:t>
            </a:r>
            <a:r>
              <a:rPr lang="en-US" sz="1200" dirty="0"/>
              <a:t>emographic and clinical characteristics, prior FVIII treatment history, the rurioctocog alfa pegol treatment regimen after switching, treatment adherence based on the Validated Hemophilia Regimen Treatment Adherence Scale-Prophylaxis after switching, and</a:t>
            </a:r>
            <a:r>
              <a:rPr lang="en-US" sz="1200" baseline="30000" dirty="0"/>
              <a:t> </a:t>
            </a:r>
            <a:r>
              <a:rPr lang="en-US" sz="1200" baseline="0" dirty="0"/>
              <a:t>h</a:t>
            </a:r>
            <a:r>
              <a:rPr lang="en-US" sz="1200" dirty="0"/>
              <a:t>ospitalisation and surgery rates after switching.</a:t>
            </a:r>
          </a:p>
          <a:p>
            <a:pPr marL="0" indent="0">
              <a:spcAft>
                <a:spcPts val="600"/>
              </a:spcAft>
              <a:buClr>
                <a:schemeClr val="accent1"/>
              </a:buClr>
              <a:buFont typeface="Arial" pitchFamily="34" charset="0"/>
              <a:buNone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2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3864852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2800" marR="0" lvl="0" indent="-115888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/>
              <a:t>59 patients with haemophilia A switched to rurioctocog alfa pegol as of May 1, 2020.</a:t>
            </a:r>
          </a:p>
          <a:p>
            <a:pPr marL="172800" marR="0" lvl="0" indent="-115888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lang="en-US" sz="1200" dirty="0"/>
          </a:p>
          <a:p>
            <a:pPr marL="172800" indent="-115888" algn="just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200" dirty="0">
                <a:cs typeface="Arial" pitchFamily="34" charset="0"/>
              </a:rPr>
              <a:t>As shown in </a:t>
            </a:r>
            <a:r>
              <a:rPr lang="en-US" sz="1200" b="1" dirty="0">
                <a:cs typeface="Arial" pitchFamily="34" charset="0"/>
              </a:rPr>
              <a:t>Figure 1</a:t>
            </a:r>
            <a:r>
              <a:rPr lang="en-US" sz="1200" dirty="0">
                <a:cs typeface="Arial" pitchFamily="34" charset="0"/>
              </a:rPr>
              <a:t>, </a:t>
            </a:r>
            <a:r>
              <a:rPr lang="en-GB" sz="1200" dirty="0">
                <a:cs typeface="Arial" pitchFamily="34" charset="0"/>
              </a:rPr>
              <a:t>i</a:t>
            </a:r>
            <a:r>
              <a:rPr lang="en-GB" sz="1200" dirty="0"/>
              <a:t>mmediately before switching, most participants used a recombinant FVIII product for prophylaxis, with the most frequently used prophylaxis regimen being treatment every 2 days. </a:t>
            </a:r>
            <a:r>
              <a:rPr lang="en-US" sz="1200" dirty="0"/>
              <a:t>Most participants switched due to factor half-life considerations.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cs typeface="Arial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/>
              <a:t>All participants who switched to rurioctocog alfa pegol used it for prophylaxis, with the most frequent treatment regimen being 2 times/week a</a:t>
            </a:r>
            <a:r>
              <a:rPr lang="en-US" sz="1200" kern="0" dirty="0">
                <a:solidFill>
                  <a:srgbClr val="232323"/>
                </a:solidFill>
              </a:rPr>
              <a:t>mong the 44 participants with a known treatment frequency, as seen in </a:t>
            </a:r>
            <a:r>
              <a:rPr lang="en-US" sz="1200" b="1" dirty="0"/>
              <a:t>Figure 2. </a:t>
            </a:r>
            <a:r>
              <a:rPr lang="en-US" sz="1200" dirty="0"/>
              <a:t>The mean nominal dosage of rurioctocog alfa pegol was 50 U/kg and the mean total dosage was 3169 U/dose.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200" kern="0" dirty="0">
              <a:solidFill>
                <a:srgbClr val="232323"/>
              </a:solidFill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kern="0" dirty="0">
                <a:solidFill>
                  <a:srgbClr val="232323"/>
                </a:solidFill>
              </a:rPr>
              <a:t>High treatment adherence was observed as measured by mean </a:t>
            </a:r>
            <a:r>
              <a:rPr lang="en-US" sz="1200" dirty="0">
                <a:solidFill>
                  <a:srgbClr val="4C4948"/>
                </a:solidFill>
              </a:rPr>
              <a:t>Validated Hemophilia Regimen Treatment Adherence Scale-Prophylaxis total </a:t>
            </a:r>
            <a:r>
              <a:rPr lang="en-US" sz="1200" kern="0" dirty="0">
                <a:solidFill>
                  <a:srgbClr val="232323"/>
                </a:solidFill>
              </a:rPr>
              <a:t>scores.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200" kern="0" dirty="0">
              <a:solidFill>
                <a:srgbClr val="232323"/>
              </a:solidFill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/>
              <a:t>Across follow-up visits, total hospitalisation and procedure rates were 4.7% and 9.5%, respectively.</a:t>
            </a:r>
            <a:endParaRPr lang="en-GB" sz="120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3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4073545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The key finding of this presentation was that in patients with severe haemophilia A who switched to rurioctocog alfa pegol in the ATHN-2 study, the nominal dosage and predominant treatment frequency were consistent with product labelling for prophylaxis.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The predominant prophylactic treatment frequency with rurioctocog alfa pegol (2 times/week) represented a reduction from prior FVIII treatment (every 2 days or 3 times/week).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Arial" pitchFamily="34" charset="0"/>
              </a:rPr>
              <a:t>Among participants who switched to rurioctocog alfa pegol, the most frequently reported reason for switching was half-life considerations.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Arial" pitchFamily="34" charset="0"/>
              </a:rPr>
              <a:t>After switching to rurioctocog alfa pegol, treatment adherence was high and hospitalisation and procedure rates were low</a:t>
            </a:r>
            <a:r>
              <a:rPr lang="en-US" sz="1200" dirty="0">
                <a:effectLst/>
                <a:cs typeface="Arial" pitchFamily="34" charset="0"/>
              </a:rPr>
              <a:t> across follow-up visits.</a:t>
            </a:r>
            <a:endParaRPr lang="en-US" sz="1200" dirty="0"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F67BA-ED28-4F72-8083-76D7E6BE306C}" type="slidenum">
              <a:rPr lang="en-CH" smtClean="0"/>
              <a:t>4</a:t>
            </a:fld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94057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FB02C-9B1A-4EFE-A223-880E219C2D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18B119-2C0A-42A9-A44F-40C7D11251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55FDA0-ABBE-4B85-B129-4760F5C2B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8C92B-1DF4-4EF5-8122-0F48E3252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0ADE9-254A-4D3A-BFC3-9231000F7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780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3B60E-5F73-45F6-8B19-A66BB107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696"/>
            <a:ext cx="10515600" cy="82307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4B7FD-9458-4ED1-8132-7D740DCD5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286CD-D582-4A9D-9E75-9FA1CA8E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FC7BC-FAB2-4D73-866C-445F90CAF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69BE5-F816-4CE7-A3DD-2CFE4FA9D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15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6B6F9-B05D-4DF4-B297-6E50EF5DA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B6EE61-A898-4277-AEE7-EEC8205EE5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07179-A3B4-464A-8F23-26555A6BB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C85F9-4AF2-47F9-80C3-94487D1D2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23F236-05D8-40F3-9C8F-84109E17C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885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58499-7BC5-40BB-B9CE-2E40C303C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44F66-8A87-4267-85AE-33686C1D1A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9A2972-FC4B-4C7F-8FF9-957155A2E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58DB7-5D62-4031-A0B2-4A3904537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3A90A7-8FE4-4159-9FFD-2B573523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0D9005-F24D-45CC-B59B-47A66BA6A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42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CFB2F-109C-4396-9A10-C1FB9A4E8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C3DB05-654E-414D-8985-4D5A9D0ED9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6BF4CE-3F91-4295-B2C2-4FE056708C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EE865E-845A-4F95-A0C7-368863055A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805122-657B-4C29-A661-D4161F6502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A22834-7AD6-48F1-83D1-42C59C6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09841C-DAC5-4D5B-8F72-70BE858D6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7E2F53-48AB-44B2-AA97-8EE667D47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878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D1F21-DDBD-4B2E-B8F4-5A7FD04C8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91943C-FF51-448B-8634-7D9A0B993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7414C6-9C16-4F7D-B46B-264E8C2A5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EFAF95-12FA-4C35-A559-8FF4D4A6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049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CF2B5D-01D8-421C-A50C-5C3FBCD04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F5126F-AA11-4DBF-9028-2B9817539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28CC6C-6CAC-4EF9-8E56-A96C20A76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75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21483-C6C8-4BAC-B159-7739B6EAD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7D7DF-88C2-4978-B369-D364E2660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C2BD5-E617-4DFB-A632-0D9325321A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82291-DE67-417E-9CE9-145201E80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53F7A-B4BE-4A03-BBB1-1A55ECDB4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3CD76-CFDA-4BEA-BAB2-CECA73CB2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5951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93A0E-1B1B-4DBF-89E0-B7D30BAEC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08D377-A443-4CFC-ACD8-016FB72EFE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338BC-BC2F-4617-90C0-8FF3263F3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99109-04FF-49DF-B5AD-1AF17DE0F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74304B-0A2D-4CE9-ACBE-341254CF9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E666BF-F47A-416D-9280-CB8438E11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920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055B1-33A2-44AC-8342-5092155BB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9AB23-CF06-4F21-B1D4-83C7AAA40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DBDC2-221E-453F-8159-3EBEB15D0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AA500-3163-4FCA-80FF-5794C4EDB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7CE8C-D5C2-4705-B72C-315AE237E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105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7B0F6B-473E-4E7C-ACC5-232DD2B6EF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C8CF65-9992-4A0D-A499-4923953D46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6CDABB-ABC5-4C3B-A2C5-122F3D23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5A3BE-BF1C-47D2-841B-BDCC71EE4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572C0-17AE-420D-9670-E1F1D8E1F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70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CC0EED-9B52-41D9-8741-D806501B5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306" y="164567"/>
            <a:ext cx="10515600" cy="748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C5145-EAFA-460F-B1EC-66A433F710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9306" y="147457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F4905-D55C-4955-AA25-7AC9A2BDA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F9A2A-D4A3-4EBE-828B-21FA5376E9F0}" type="datetimeFigureOut">
              <a:rPr lang="en-GB" smtClean="0"/>
              <a:t>13/09/2021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680E8-D877-4CAA-B4AE-27C90BA649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BF76D-BA96-4DBA-8EE3-81366208A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C07E6-83A7-42D5-AF07-A37F87EA94D5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B29CE2-D2DB-4FB0-8B34-C32E56CDF0A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5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756" b="92218" l="9952" r="89952">
                        <a14:foregroundMark x1="34976" y1="90708" x2="34976" y2="90708"/>
                        <a14:foregroundMark x1="30145" y1="91521" x2="29275" y2="90592"/>
                        <a14:foregroundMark x1="14300" y1="73751" x2="17005" y2="80256"/>
                        <a14:foregroundMark x1="17005" y1="80256" x2="27343" y2="89895"/>
                        <a14:foregroundMark x1="16908" y1="80256" x2="25990" y2="89547"/>
                        <a14:foregroundMark x1="25990" y1="89547" x2="26667" y2="89779"/>
                        <a14:foregroundMark x1="17971" y1="82114" x2="25024" y2="88850"/>
                        <a14:foregroundMark x1="38937" y1="92218" x2="41353" y2="91289"/>
                        <a14:foregroundMark x1="42512" y1="64111" x2="42705" y2="63647"/>
                        <a14:foregroundMark x1="32850" y1="52613" x2="32850" y2="52613"/>
                        <a14:foregroundMark x1="29179" y1="36585" x2="20000" y2="48664"/>
                        <a14:foregroundMark x1="20000" y1="48664" x2="21256" y2="56794"/>
                        <a14:foregroundMark x1="21256" y1="56794" x2="28019" y2="59117"/>
                        <a14:foregroundMark x1="28019" y1="59117" x2="33720" y2="52846"/>
                        <a14:foregroundMark x1="33720" y1="52846" x2="31304" y2="45645"/>
                        <a14:foregroundMark x1="31304" y1="45645" x2="30048" y2="44715"/>
                        <a14:foregroundMark x1="17681" y1="59117" x2="17488" y2="52033"/>
                        <a14:foregroundMark x1="17488" y1="52033" x2="27633" y2="34146"/>
                        <a14:foregroundMark x1="27633" y1="34146" x2="38068" y2="47154"/>
                        <a14:foregroundMark x1="34203" y1="65970" x2="38348" y2="61403"/>
                        <a14:backgroundMark x1="39807" y1="61092" x2="39710" y2="60395"/>
                        <a14:backgroundMark x1="39517" y1="60976" x2="38744" y2="60976"/>
                        <a14:backgroundMark x1="39034" y1="60511" x2="38744" y2="61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04721" y="5618236"/>
            <a:ext cx="1774558" cy="1476227"/>
          </a:xfrm>
          <a:prstGeom prst="rect">
            <a:avLst/>
          </a:prstGeom>
        </p:spPr>
      </p:pic>
      <p:pic>
        <p:nvPicPr>
          <p:cNvPr id="9" name="Picture 8" descr="A picture containing light, night sky&#10;&#10;Description automatically generated">
            <a:extLst>
              <a:ext uri="{FF2B5EF4-FFF2-40B4-BE49-F238E27FC236}">
                <a16:creationId xmlns:a16="http://schemas.microsoft.com/office/drawing/2014/main" id="{CB3ED156-0338-4C85-9314-D72F8B0B5A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53" r="6634"/>
          <a:stretch/>
        </p:blipFill>
        <p:spPr>
          <a:xfrm>
            <a:off x="0" y="0"/>
            <a:ext cx="3408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59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sm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544AD-8DD6-4048-A3CC-25E9C3429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432" y="970206"/>
            <a:ext cx="11252354" cy="823070"/>
          </a:xfrm>
        </p:spPr>
        <p:txBody>
          <a:bodyPr>
            <a:normAutofit fontScale="90000"/>
          </a:bodyPr>
          <a:lstStyle/>
          <a:p>
            <a:r>
              <a:rPr lang="en-US" sz="3900" dirty="0"/>
              <a:t>Factor Utilisation in Patients with Haemophilia A</a:t>
            </a:r>
            <a:br>
              <a:rPr lang="en-US" sz="3900" dirty="0"/>
            </a:br>
            <a:r>
              <a:rPr lang="en-US" sz="3900" dirty="0"/>
              <a:t>After Switching to Rurioctocog Alfa Pegol in </a:t>
            </a:r>
            <a:br>
              <a:rPr lang="en-US" sz="3900" dirty="0"/>
            </a:br>
            <a:r>
              <a:rPr lang="en-US" sz="3900" dirty="0"/>
              <a:t>the ATHN 2 Study</a:t>
            </a:r>
            <a:br>
              <a:rPr lang="en-US" sz="2200" dirty="0"/>
            </a:br>
            <a:endParaRPr lang="en-CH" sz="2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E1FE6-1791-4649-AD7B-FD449EDC4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84" y="2011956"/>
            <a:ext cx="11207477" cy="247969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200" dirty="0"/>
              <a:t>Janna Journeycake,</a:t>
            </a:r>
            <a:r>
              <a:rPr lang="en-US" sz="2200" baseline="30000" dirty="0"/>
              <a:t>1</a:t>
            </a:r>
            <a:r>
              <a:rPr lang="en-US" sz="2200" dirty="0"/>
              <a:t> Jorge Caicedo,</a:t>
            </a:r>
            <a:r>
              <a:rPr lang="en-US" sz="2200" baseline="30000" dirty="0"/>
              <a:t>2</a:t>
            </a:r>
            <a:r>
              <a:rPr lang="en-US" sz="2200" dirty="0"/>
              <a:t> Dunlei Cheng,</a:t>
            </a:r>
            <a:r>
              <a:rPr lang="en-US" sz="2200" baseline="30000" dirty="0"/>
              <a:t>3</a:t>
            </a:r>
            <a:r>
              <a:rPr lang="en-US" sz="2200" dirty="0"/>
              <a:t> Michael Denne,</a:t>
            </a:r>
            <a:r>
              <a:rPr lang="en-US" sz="2200" baseline="30000" dirty="0"/>
              <a:t>2</a:t>
            </a:r>
            <a:r>
              <a:rPr lang="en-US" sz="2200" dirty="0"/>
              <a:t> Chris Guelcher,</a:t>
            </a:r>
            <a:r>
              <a:rPr lang="en-US" sz="2200" baseline="30000" dirty="0"/>
              <a:t>4 </a:t>
            </a:r>
            <a:r>
              <a:rPr lang="en-US" sz="2200" dirty="0"/>
              <a:t>Susan Lattimore,</a:t>
            </a:r>
            <a:r>
              <a:rPr lang="en-US" sz="2200" baseline="30000" dirty="0"/>
              <a:t>5</a:t>
            </a:r>
            <a:r>
              <a:rPr lang="en-US" sz="2200" dirty="0"/>
              <a:t>     Ali Mokdad,</a:t>
            </a:r>
            <a:r>
              <a:rPr lang="en-US" sz="2200" baseline="30000" dirty="0"/>
              <a:t>2</a:t>
            </a:r>
            <a:r>
              <a:rPr lang="en-US" sz="2200" dirty="0"/>
              <a:t> Margaret Ragni,</a:t>
            </a:r>
            <a:r>
              <a:rPr lang="en-US" sz="2200" baseline="30000" dirty="0"/>
              <a:t>6</a:t>
            </a:r>
            <a:r>
              <a:rPr lang="en-US" sz="2200" dirty="0"/>
              <a:t> Michael Recht,</a:t>
            </a:r>
            <a:r>
              <a:rPr lang="en-US" sz="2200" baseline="30000" dirty="0"/>
              <a:t>3,5</a:t>
            </a:r>
            <a:r>
              <a:rPr lang="en-US" sz="2200" dirty="0"/>
              <a:t> Robert F. Sidonio, Jr,</a:t>
            </a:r>
            <a:r>
              <a:rPr lang="en-US" sz="2200" baseline="30000" dirty="0"/>
              <a:t>7</a:t>
            </a:r>
            <a:r>
              <a:rPr lang="en-US" sz="2200" dirty="0"/>
              <a:t> Clifford Takemoto,</a:t>
            </a:r>
            <a:r>
              <a:rPr lang="en-US" sz="2200" baseline="30000" dirty="0"/>
              <a:t>8 </a:t>
            </a:r>
            <a:r>
              <a:rPr lang="en-US" sz="2200" dirty="0"/>
              <a:t>Michael D. Tarantino,</a:t>
            </a:r>
            <a:r>
              <a:rPr lang="en-US" sz="2200" baseline="30000" dirty="0"/>
              <a:t>9</a:t>
            </a:r>
            <a:r>
              <a:rPr lang="en-US" sz="2200" dirty="0"/>
              <a:t> Crystal Watson,</a:t>
            </a:r>
            <a:r>
              <a:rPr lang="en-US" sz="2200" baseline="30000" dirty="0"/>
              <a:t>3</a:t>
            </a:r>
            <a:r>
              <a:rPr lang="en-US" sz="2200" dirty="0"/>
              <a:t> Ellis J. Neufeld</a:t>
            </a:r>
            <a:r>
              <a:rPr lang="en-US" sz="2200" baseline="30000" dirty="0"/>
              <a:t>8</a:t>
            </a:r>
          </a:p>
          <a:p>
            <a:pPr marL="0" indent="0">
              <a:buNone/>
            </a:pPr>
            <a:endParaRPr lang="en-US" sz="600" dirty="0">
              <a:cs typeface="Arial" pitchFamily="34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buNone/>
            </a:pPr>
            <a:r>
              <a:rPr lang="en-US" sz="1500" baseline="30000" dirty="0"/>
              <a:t>1</a:t>
            </a:r>
            <a:r>
              <a:rPr lang="en-US" sz="1500" dirty="0"/>
              <a:t>University of Oklahoma College of Medicine, Oklahoma City, OK, USA; </a:t>
            </a:r>
            <a:r>
              <a:rPr lang="en-US" sz="1500" baseline="30000" dirty="0"/>
              <a:t>2</a:t>
            </a:r>
            <a:r>
              <a:rPr lang="en-US" sz="1500" dirty="0"/>
              <a:t>Takeda, Cambridge, MA, USA; </a:t>
            </a:r>
            <a:r>
              <a:rPr lang="en-US" sz="1500" baseline="30000" dirty="0"/>
              <a:t>3</a:t>
            </a:r>
            <a:r>
              <a:rPr lang="en-US" sz="1500" dirty="0"/>
              <a:t>American Thrombosis and Hemostasis Network, Rochester, NY, USA; </a:t>
            </a:r>
            <a:r>
              <a:rPr lang="en-US" sz="1500" baseline="30000" dirty="0"/>
              <a:t>4</a:t>
            </a:r>
            <a:r>
              <a:rPr lang="en-US" sz="1500" dirty="0"/>
              <a:t>Children’s National Hospital, Washington, DC, USA; </a:t>
            </a:r>
            <a:r>
              <a:rPr lang="en-US" sz="1500" baseline="30000" dirty="0"/>
              <a:t>5</a:t>
            </a:r>
            <a:r>
              <a:rPr lang="en-US" sz="1500" dirty="0"/>
              <a:t>Oregon Health &amp; Science University, Portland, OR, USA; </a:t>
            </a:r>
            <a:r>
              <a:rPr lang="en-US" sz="1500" baseline="30000" dirty="0"/>
              <a:t>6</a:t>
            </a:r>
            <a:r>
              <a:rPr lang="en-US" sz="1500" dirty="0"/>
              <a:t>University of Pittsburgh and Hemophilia Center of Western Pennsylvania, Pittsburgh, PA, USA; </a:t>
            </a:r>
            <a:r>
              <a:rPr lang="en-US" sz="1500" baseline="30000" dirty="0"/>
              <a:t>7</a:t>
            </a:r>
            <a:r>
              <a:rPr lang="en-US" sz="1500" dirty="0"/>
              <a:t>Emory University/Aflac Cancer and Blood Disorders, Atlanta, GA, USA; </a:t>
            </a:r>
            <a:r>
              <a:rPr lang="en-US" sz="1500" baseline="30000" dirty="0"/>
              <a:t>8</a:t>
            </a:r>
            <a:r>
              <a:rPr lang="en-US" sz="1500" dirty="0"/>
              <a:t>St. Jude Children’s Research Hospital, Memphis, TN, USA; </a:t>
            </a:r>
            <a:r>
              <a:rPr lang="en-US" sz="1500" baseline="30000" dirty="0"/>
              <a:t>9</a:t>
            </a:r>
            <a:r>
              <a:rPr lang="en-US" sz="1500" dirty="0"/>
              <a:t>The Bleeding and Clotting Disorders Institute, University of Illinois College of Medicine, Peoria, IL, USA</a:t>
            </a:r>
          </a:p>
          <a:p>
            <a:pPr marL="0" indent="0">
              <a:spcBef>
                <a:spcPts val="800"/>
              </a:spcBef>
              <a:buNone/>
            </a:pPr>
            <a:endParaRPr lang="en-US" sz="1400" dirty="0">
              <a:cs typeface="Arial" pitchFamily="34" charset="0"/>
            </a:endParaRPr>
          </a:p>
          <a:p>
            <a:pPr marL="0" indent="0">
              <a:buNone/>
            </a:pPr>
            <a:endParaRPr lang="en-US" sz="1400" dirty="0">
              <a:cs typeface="Arial" pitchFamily="34" charset="0"/>
            </a:endParaRPr>
          </a:p>
          <a:p>
            <a:pPr marL="0" indent="0">
              <a:buNone/>
            </a:pPr>
            <a:endParaRPr lang="en-US" sz="1400" dirty="0"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7D0234-9AF8-481F-BB6C-C6FAAB4C82ED}"/>
              </a:ext>
            </a:extLst>
          </p:cNvPr>
          <p:cNvSpPr txBox="1"/>
          <p:nvPr/>
        </p:nvSpPr>
        <p:spPr>
          <a:xfrm>
            <a:off x="338328" y="4242"/>
            <a:ext cx="2157984" cy="37675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1500" b="1" dirty="0">
                <a:latin typeface="Calibri" panose="020F0502020204030204" pitchFamily="34" charset="0"/>
                <a:cs typeface="Arial" pitchFamily="34" charset="0"/>
              </a:rPr>
              <a:t>Presentation #: ABS112</a:t>
            </a:r>
            <a:endParaRPr lang="en-US" sz="1500" b="1" i="1" dirty="0">
              <a:highlight>
                <a:srgbClr val="FFFF00"/>
              </a:highlight>
              <a:latin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3564FBC-529A-4204-8809-1604F0EAC2E9}"/>
              </a:ext>
            </a:extLst>
          </p:cNvPr>
          <p:cNvSpPr txBox="1">
            <a:spLocks/>
          </p:cNvSpPr>
          <p:nvPr/>
        </p:nvSpPr>
        <p:spPr>
          <a:xfrm>
            <a:off x="489938" y="4432683"/>
            <a:ext cx="11356848" cy="2060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rgbClr val="4C4948"/>
                </a:solidFill>
              </a:rPr>
              <a:t>Disclosures:</a:t>
            </a:r>
            <a:r>
              <a:rPr lang="en-US" sz="1200" b="1" i="1" dirty="0">
                <a:solidFill>
                  <a:srgbClr val="4C4948"/>
                </a:solidFill>
              </a:rPr>
              <a:t> JJ</a:t>
            </a:r>
            <a:r>
              <a:rPr lang="en-US" sz="1200" i="1" dirty="0">
                <a:solidFill>
                  <a:srgbClr val="4C4948"/>
                </a:solidFill>
              </a:rPr>
              <a:t>: </a:t>
            </a:r>
            <a:r>
              <a:rPr lang="en-US" sz="1200" dirty="0">
                <a:solidFill>
                  <a:srgbClr val="4C4948"/>
                </a:solidFill>
              </a:rPr>
              <a:t>None declared; </a:t>
            </a:r>
            <a:r>
              <a:rPr lang="en-US" sz="1200" b="1" i="1" dirty="0">
                <a:solidFill>
                  <a:srgbClr val="4C4948"/>
                </a:solidFill>
              </a:rPr>
              <a:t>JC</a:t>
            </a:r>
            <a:r>
              <a:rPr lang="en-US" sz="1200" dirty="0">
                <a:solidFill>
                  <a:srgbClr val="4C4948"/>
                </a:solidFill>
              </a:rPr>
              <a:t>: Employee and stockholder (Takeda); </a:t>
            </a:r>
            <a:r>
              <a:rPr lang="en-US" sz="1200" b="1" i="1" dirty="0">
                <a:solidFill>
                  <a:srgbClr val="4C4948"/>
                </a:solidFill>
              </a:rPr>
              <a:t>DC</a:t>
            </a:r>
            <a:r>
              <a:rPr lang="en-US" sz="1200" dirty="0">
                <a:solidFill>
                  <a:srgbClr val="4C4948"/>
                </a:solidFill>
              </a:rPr>
              <a:t>: None </a:t>
            </a:r>
            <a:r>
              <a:rPr lang="en-US" sz="1200" dirty="0"/>
              <a:t>declared; </a:t>
            </a:r>
            <a:r>
              <a:rPr lang="en-US" sz="1200" b="1" i="1" dirty="0"/>
              <a:t>MD</a:t>
            </a:r>
            <a:r>
              <a:rPr lang="en-US" sz="1200" dirty="0">
                <a:solidFill>
                  <a:srgbClr val="4C4948"/>
                </a:solidFill>
              </a:rPr>
              <a:t>: Employee and stockholder (Takeda);</a:t>
            </a:r>
            <a:r>
              <a:rPr lang="en-US" sz="1200" b="1" dirty="0">
                <a:solidFill>
                  <a:srgbClr val="4C4948"/>
                </a:solidFill>
              </a:rPr>
              <a:t> </a:t>
            </a:r>
            <a:r>
              <a:rPr lang="en-US" sz="1200" b="1" i="1" dirty="0">
                <a:solidFill>
                  <a:srgbClr val="4C4948"/>
                </a:solidFill>
              </a:rPr>
              <a:t>CG</a:t>
            </a:r>
            <a:r>
              <a:rPr lang="en-US" sz="1200" dirty="0">
                <a:solidFill>
                  <a:srgbClr val="4C4948"/>
                </a:solidFill>
              </a:rPr>
              <a:t>: Advisory board (Genentech, Takeda, Novo Nordisk, Octapharma);</a:t>
            </a:r>
            <a:r>
              <a:rPr lang="en-US" sz="1200" b="1" dirty="0">
                <a:solidFill>
                  <a:srgbClr val="4C4948"/>
                </a:solidFill>
              </a:rPr>
              <a:t> </a:t>
            </a:r>
            <a:r>
              <a:rPr lang="en-US" sz="1200" b="1" i="1" dirty="0">
                <a:solidFill>
                  <a:srgbClr val="4C4948"/>
                </a:solidFill>
              </a:rPr>
              <a:t>SL</a:t>
            </a:r>
            <a:r>
              <a:rPr lang="en-US" sz="1200" dirty="0">
                <a:solidFill>
                  <a:srgbClr val="4C4948"/>
                </a:solidFill>
              </a:rPr>
              <a:t>: Steering committee (uniQure); </a:t>
            </a:r>
            <a:r>
              <a:rPr lang="en-US" sz="1200" b="1" i="1" dirty="0">
                <a:solidFill>
                  <a:srgbClr val="4C4948"/>
                </a:solidFill>
              </a:rPr>
              <a:t>AM</a:t>
            </a:r>
            <a:r>
              <a:rPr lang="en-US" sz="1200" i="1" dirty="0">
                <a:solidFill>
                  <a:srgbClr val="4C4948"/>
                </a:solidFill>
              </a:rPr>
              <a:t>: </a:t>
            </a:r>
            <a:r>
              <a:rPr lang="en-US" sz="1200" dirty="0">
                <a:solidFill>
                  <a:srgbClr val="4C4948"/>
                </a:solidFill>
              </a:rPr>
              <a:t>Employee and stockholder (Takeda); </a:t>
            </a:r>
            <a:r>
              <a:rPr lang="en-US" sz="1200" b="1" i="1" dirty="0">
                <a:solidFill>
                  <a:srgbClr val="4C4948"/>
                </a:solidFill>
              </a:rPr>
              <a:t>M Ragni</a:t>
            </a:r>
            <a:r>
              <a:rPr lang="en-US" sz="1200" dirty="0">
                <a:solidFill>
                  <a:srgbClr val="4C4948"/>
                </a:solidFill>
              </a:rPr>
              <a:t>: Advisory board (Alnylam [Sanofi], BioMarin, Bioverativ, Spark); research funding to university (Alnylam [Sanofi], BioMarin, Bioverativ, Sangamo, Spark, Takeda/Shire); </a:t>
            </a:r>
            <a:r>
              <a:rPr lang="en-US" sz="1200" b="1" i="1" dirty="0">
                <a:solidFill>
                  <a:srgbClr val="4C4948"/>
                </a:solidFill>
              </a:rPr>
              <a:t>M Recht</a:t>
            </a:r>
            <a:r>
              <a:rPr lang="en-US" sz="1200" dirty="0">
                <a:solidFill>
                  <a:srgbClr val="4C4948"/>
                </a:solidFill>
              </a:rPr>
              <a:t>: Grant/research support/funding (Bayer, BioMarin, CSL Behring, Genentech, Grifols, Hema Biologics, LFB, Novo Nordisk, Octapharma Sanofi, Spark, Takeda, uniQure); consultant (Catalyst Biosciences, CSL Behring, Genentech, Hema Biologics, Kedrion, Novo Nordisk, Pfizer, Sanofi, Takeda, uniQure); employee (American Thrombosis and Hemostasis Network, Oregon Health &amp; Science University); </a:t>
            </a:r>
            <a:r>
              <a:rPr lang="en-US" sz="1200" b="1" i="1" dirty="0">
                <a:solidFill>
                  <a:srgbClr val="4C4948"/>
                </a:solidFill>
              </a:rPr>
              <a:t>RFS, Jr</a:t>
            </a:r>
            <a:r>
              <a:rPr lang="en-US" sz="1200" dirty="0">
                <a:solidFill>
                  <a:srgbClr val="4C4948"/>
                </a:solidFill>
              </a:rPr>
              <a:t>: Grant/research support/funding (Genentech [Emi PUPs and Nuwiq ITI study], Octapharma [MOTIVATE study], Grifols [Mexico Inhibitor Study], Takeda [ATHN 9]); consultant (Kedrion, Novo Nordisk, Takeda, Bayer, Genentech, Octapharma, Grifols, Catalyst, Uniqure, Takeda, Emergent Solutions); paid instructor (Octapharma [Malmo]); speaker bureau (Biomarin [non-branded gene therapy], Sanofi [non-branded EVD]); </a:t>
            </a:r>
            <a:r>
              <a:rPr lang="en-US" sz="1200" b="1" i="1" dirty="0">
                <a:solidFill>
                  <a:srgbClr val="4C4948"/>
                </a:solidFill>
              </a:rPr>
              <a:t>CT</a:t>
            </a:r>
            <a:r>
              <a:rPr lang="en-US" sz="1200" dirty="0">
                <a:solidFill>
                  <a:srgbClr val="4C4948"/>
                </a:solidFill>
              </a:rPr>
              <a:t>: Grant/research support/funding (Daiichi Sankyo); consultant (Novartis, Genentech); </a:t>
            </a:r>
            <a:r>
              <a:rPr lang="en-US" sz="1200" b="1" i="1" dirty="0">
                <a:solidFill>
                  <a:srgbClr val="4C4948"/>
                </a:solidFill>
              </a:rPr>
              <a:t>MDT</a:t>
            </a:r>
            <a:r>
              <a:rPr lang="en-US" sz="1200" dirty="0">
                <a:solidFill>
                  <a:srgbClr val="4C4948"/>
                </a:solidFill>
              </a:rPr>
              <a:t>: Grant/research support/funding                                                (Novo Nordisk, Takeda); consultant (Amgen, Genentech, Grifols, Octapharma, Takeda); speaker bureau (Grifols, Takeda); </a:t>
            </a:r>
            <a:r>
              <a:rPr lang="en-US" sz="1200" b="1" i="1" dirty="0">
                <a:solidFill>
                  <a:srgbClr val="4C4948"/>
                </a:solidFill>
              </a:rPr>
              <a:t>CW</a:t>
            </a:r>
            <a:r>
              <a:rPr lang="en-US" sz="1200" dirty="0">
                <a:solidFill>
                  <a:srgbClr val="4C4948"/>
                </a:solidFill>
              </a:rPr>
              <a:t>: None declared; </a:t>
            </a:r>
            <a:r>
              <a:rPr lang="en-US" sz="1200" b="1" i="1" dirty="0">
                <a:solidFill>
                  <a:srgbClr val="4C4948"/>
                </a:solidFill>
              </a:rPr>
              <a:t>EJN</a:t>
            </a:r>
            <a:r>
              <a:rPr lang="en-US" sz="1200" dirty="0">
                <a:solidFill>
                  <a:srgbClr val="4C4948"/>
                </a:solidFill>
              </a:rPr>
              <a:t>: Consultant (Genentech, Octapharma, Bayer, Pfizer, Novo Nordisk, Acceleron Pharma)</a:t>
            </a:r>
            <a:endParaRPr lang="en-US" sz="1200" dirty="0">
              <a:solidFill>
                <a:srgbClr val="4C4948"/>
              </a:solidFill>
              <a:highlight>
                <a:srgbClr val="FFFF00"/>
              </a:highlight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400" dirty="0">
              <a:cs typeface="Arial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400" dirty="0">
              <a:cs typeface="Arial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400" dirty="0">
              <a:cs typeface="Arial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A4AC08-E801-4236-89D0-7A46C214132D}"/>
              </a:ext>
            </a:extLst>
          </p:cNvPr>
          <p:cNvSpPr/>
          <p:nvPr/>
        </p:nvSpPr>
        <p:spPr>
          <a:xfrm>
            <a:off x="489938" y="6514597"/>
            <a:ext cx="111594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Presented at the European Association for Haemophilia and Allied Disorders Virtual Congress, 3–5 February, 2021</a:t>
            </a:r>
          </a:p>
        </p:txBody>
      </p:sp>
    </p:spTree>
    <p:extLst>
      <p:ext uri="{BB962C8B-B14F-4D97-AF65-F5344CB8AC3E}">
        <p14:creationId xmlns:p14="http://schemas.microsoft.com/office/powerpoint/2010/main" val="782033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3C8B22F1-C0BA-4E53-B267-95EC978EAD76}"/>
              </a:ext>
            </a:extLst>
          </p:cNvPr>
          <p:cNvSpPr/>
          <p:nvPr/>
        </p:nvSpPr>
        <p:spPr>
          <a:xfrm>
            <a:off x="775896" y="751808"/>
            <a:ext cx="10850194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>
                <a:ea typeface="Calibri" panose="020F0502020204030204" pitchFamily="34" charset="0"/>
              </a:rPr>
              <a:t>Rurioctocog alfa pegol (ADYNOVATE®), a pegylated, extended half-life factor VIII (FVIII) concentrate, received                                   US Food and Drug Administration approval in 2015 and is indicated for use in children and adults with                                 haemophilia A</a:t>
            </a:r>
            <a:r>
              <a:rPr lang="en-US" sz="1600" baseline="30000" dirty="0">
                <a:ea typeface="Calibri" panose="020F0502020204030204" pitchFamily="34" charset="0"/>
              </a:rPr>
              <a:t>1</a:t>
            </a:r>
          </a:p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>
                <a:cs typeface="Arial" pitchFamily="34" charset="0"/>
              </a:rPr>
              <a:t>The ATHN 2: Factor Switching Study, sponsored by the American Thrombosis and Hemostasis Network (ATHN),               observed a cohort of previously-treated patients with haemophilia A who switched to rurioctocog alfa pegol from another FVIII product in a setting consistent with real-world clinical practice</a:t>
            </a:r>
            <a:r>
              <a:rPr lang="en-US" sz="1600" baseline="30000" dirty="0">
                <a:cs typeface="Arial" pitchFamily="34" charset="0"/>
              </a:rPr>
              <a:t>2</a:t>
            </a:r>
          </a:p>
        </p:txBody>
      </p:sp>
      <p:sp>
        <p:nvSpPr>
          <p:cNvPr id="81" name="Title 1">
            <a:extLst>
              <a:ext uri="{FF2B5EF4-FFF2-40B4-BE49-F238E27FC236}">
                <a16:creationId xmlns:a16="http://schemas.microsoft.com/office/drawing/2014/main" id="{0DF67D5C-8661-4D12-8395-269AC794DDE8}"/>
              </a:ext>
            </a:extLst>
          </p:cNvPr>
          <p:cNvSpPr txBox="1">
            <a:spLocks/>
          </p:cNvSpPr>
          <p:nvPr/>
        </p:nvSpPr>
        <p:spPr>
          <a:xfrm>
            <a:off x="828000" y="189046"/>
            <a:ext cx="10515600" cy="74824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INTRODUCTION AND STUDY DESIGN</a:t>
            </a:r>
            <a:endParaRPr lang="en-CH" sz="3600" dirty="0"/>
          </a:p>
        </p:txBody>
      </p:sp>
      <p:sp>
        <p:nvSpPr>
          <p:cNvPr id="83" name="Text Placeholder 3">
            <a:extLst>
              <a:ext uri="{FF2B5EF4-FFF2-40B4-BE49-F238E27FC236}">
                <a16:creationId xmlns:a16="http://schemas.microsoft.com/office/drawing/2014/main" id="{06EEBBB6-73B1-47DC-A052-C15C7FC5C7BF}"/>
              </a:ext>
            </a:extLst>
          </p:cNvPr>
          <p:cNvSpPr txBox="1">
            <a:spLocks/>
          </p:cNvSpPr>
          <p:nvPr/>
        </p:nvSpPr>
        <p:spPr>
          <a:xfrm>
            <a:off x="1024050" y="2861638"/>
            <a:ext cx="2928735" cy="3255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/>
              <a:t>Study Design</a:t>
            </a:r>
            <a:endParaRPr lang="en-CH" sz="2000" b="1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E5FC075E-0D13-4440-B5A0-77D34D209DC2}"/>
              </a:ext>
            </a:extLst>
          </p:cNvPr>
          <p:cNvSpPr/>
          <p:nvPr/>
        </p:nvSpPr>
        <p:spPr>
          <a:xfrm>
            <a:off x="776051" y="2898446"/>
            <a:ext cx="11216660" cy="3098516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5ADB54F-CF49-4F91-8D01-A0B40D68A575}"/>
              </a:ext>
            </a:extLst>
          </p:cNvPr>
          <p:cNvGrpSpPr/>
          <p:nvPr/>
        </p:nvGrpSpPr>
        <p:grpSpPr>
          <a:xfrm>
            <a:off x="961614" y="3223134"/>
            <a:ext cx="10845850" cy="2773828"/>
            <a:chOff x="1101391" y="3330213"/>
            <a:chExt cx="8658955" cy="279363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B391585-B7EA-410A-9F9E-7C910A6FAA4F}"/>
                </a:ext>
              </a:extLst>
            </p:cNvPr>
            <p:cNvSpPr/>
            <p:nvPr/>
          </p:nvSpPr>
          <p:spPr>
            <a:xfrm>
              <a:off x="1101391" y="3351452"/>
              <a:ext cx="3137718" cy="2532786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marL="230400" lvl="0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i="0" u="none" strike="noStrike" kern="1200" cap="none" spc="0" normalizeH="0" baseline="0" noProof="0" dirty="0">
                  <a:ln>
                    <a:noFill/>
                  </a:ln>
                  <a:solidFill>
                    <a:srgbClr val="4C4948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Multi-centre, longitudinal, observational study conducted at </a:t>
              </a:r>
              <a:r>
                <a:rPr lang="en-US" sz="1400" dirty="0">
                  <a:solidFill>
                    <a:srgbClr val="4C4948"/>
                  </a:solidFill>
                  <a:latin typeface="+mj-lt"/>
                </a:rPr>
                <a:t>ATHN</a:t>
              </a:r>
              <a:r>
                <a:rPr kumimoji="0" lang="en-US" sz="1400" i="0" u="none" strike="noStrike" kern="1200" cap="none" spc="0" normalizeH="0" baseline="0" noProof="0" dirty="0">
                  <a:ln>
                    <a:noFill/>
                  </a:ln>
                  <a:solidFill>
                    <a:srgbClr val="4C4948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-affiliated US sites</a:t>
              </a:r>
            </a:p>
            <a:p>
              <a:pPr marL="230400" lvl="0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Included: </a:t>
              </a:r>
            </a:p>
            <a:p>
              <a:pPr marL="5314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Children and adults with moderate or severe congenital haemophilia A or B (FVIII or  factor IX clotting activity ≤5% of normal)</a:t>
              </a:r>
              <a:endParaRPr lang="en-US" sz="1400" baseline="30000" dirty="0">
                <a:solidFill>
                  <a:srgbClr val="4C4948"/>
                </a:solidFill>
                <a:latin typeface="+mj-lt"/>
              </a:endParaRPr>
            </a:p>
            <a:p>
              <a:pPr marL="5314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Patients previously treated with plasma-derived or recombinant factor replacement products with </a:t>
              </a:r>
              <a:r>
                <a:rPr lang="en-US" sz="1400" dirty="0">
                  <a:solidFill>
                    <a:srgbClr val="4C4948"/>
                  </a:solidFill>
                  <a:latin typeface="+mj-lt"/>
                  <a:ea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50 exposure days or who are planning to switch products</a:t>
              </a:r>
              <a:endParaRPr kumimoji="0" lang="en-US" sz="1400" dirty="0">
                <a:solidFill>
                  <a:srgbClr val="4C4948"/>
                </a:solidFill>
                <a:latin typeface="+mj-lt"/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7D17973-63B2-43ED-85C5-7BC7BB42B7C6}"/>
                </a:ext>
              </a:extLst>
            </p:cNvPr>
            <p:cNvCxnSpPr>
              <a:cxnSpLocks/>
            </p:cNvCxnSpPr>
            <p:nvPr/>
          </p:nvCxnSpPr>
          <p:spPr>
            <a:xfrm>
              <a:off x="4314780" y="3969085"/>
              <a:ext cx="0" cy="117653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26B276DD-704B-42A9-9582-0049822EBB03}"/>
                </a:ext>
              </a:extLst>
            </p:cNvPr>
            <p:cNvCxnSpPr>
              <a:cxnSpLocks/>
            </p:cNvCxnSpPr>
            <p:nvPr/>
          </p:nvCxnSpPr>
          <p:spPr>
            <a:xfrm>
              <a:off x="4315739" y="5139641"/>
              <a:ext cx="266853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CC8DBBB4-E9BB-4109-B6DD-9A61577FBE71}"/>
                </a:ext>
              </a:extLst>
            </p:cNvPr>
            <p:cNvCxnSpPr>
              <a:cxnSpLocks/>
            </p:cNvCxnSpPr>
            <p:nvPr/>
          </p:nvCxnSpPr>
          <p:spPr>
            <a:xfrm>
              <a:off x="4318764" y="3970725"/>
              <a:ext cx="285134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76560A9-1317-4066-8BF9-97EFB79B7774}"/>
                </a:ext>
              </a:extLst>
            </p:cNvPr>
            <p:cNvSpPr txBox="1"/>
            <p:nvPr/>
          </p:nvSpPr>
          <p:spPr>
            <a:xfrm>
              <a:off x="5004182" y="3330213"/>
              <a:ext cx="2018111" cy="101170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>
              <a:defPPr>
                <a:defRPr lang="en-US"/>
              </a:defPPr>
              <a:lvl1pPr algn="ctr" eaLnBrk="0" hangingPunct="0">
                <a:defRPr sz="1100">
                  <a:solidFill>
                    <a:schemeClr val="tx1"/>
                  </a:solidFill>
                  <a:latin typeface="Arial"/>
                </a:defRPr>
              </a:lvl1pPr>
            </a:lstStyle>
            <a:p>
              <a:pPr lvl="0" algn="l">
                <a:defRPr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Patients who switched factor replacement products were followed prospectively for            up to 1 year*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4D0A345-50BC-431E-BA8B-318F6AA028F2}"/>
                </a:ext>
              </a:extLst>
            </p:cNvPr>
            <p:cNvSpPr/>
            <p:nvPr/>
          </p:nvSpPr>
          <p:spPr>
            <a:xfrm>
              <a:off x="5019618" y="4434494"/>
              <a:ext cx="2029451" cy="129325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r>
                <a:rPr lang="en-US" sz="1400" dirty="0"/>
                <a:t>Patients who had switched factor replacement products within the past 50 weeks at the time of enrollment were assessed retrospectively for up to 1 year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525C7FB-FE3E-4642-B744-D1232F64384A}"/>
                </a:ext>
              </a:extLst>
            </p:cNvPr>
            <p:cNvSpPr/>
            <p:nvPr/>
          </p:nvSpPr>
          <p:spPr>
            <a:xfrm>
              <a:off x="4638567" y="3330220"/>
              <a:ext cx="346348" cy="101170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vert270" tIns="68580" bIns="68580" anchor="ctr"/>
            <a:lstStyle/>
            <a:p>
              <a:pPr marL="0" marR="0" lvl="0" indent="0" algn="ctr" defTabSz="6858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ea typeface="MS PGothic" pitchFamily="34" charset="-128"/>
                  <a:cs typeface="Arial" charset="0"/>
                </a:rPr>
                <a:t>Prospective Arm</a:t>
              </a:r>
              <a:endParaRPr kumimoji="0" lang="en-US" sz="1400" b="1" i="0" u="none" strike="noStrike" kern="0" cap="none" spc="0" normalizeH="0" baseline="300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7928A93-7B24-44C2-A125-013C0D53B8D7}"/>
                </a:ext>
              </a:extLst>
            </p:cNvPr>
            <p:cNvSpPr/>
            <p:nvPr/>
          </p:nvSpPr>
          <p:spPr>
            <a:xfrm>
              <a:off x="4639875" y="4433572"/>
              <a:ext cx="355181" cy="132225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vert270" lIns="54864" tIns="68580" rIns="54864" bIns="68580" anchor="ctr"/>
            <a:lstStyle/>
            <a:p>
              <a:pPr marL="128588" marR="0" lvl="0" indent="-128588" algn="ctr" defTabSz="645319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E947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Retrospective Arm</a:t>
              </a:r>
              <a:endParaRPr kumimoji="0" lang="en-US" sz="1400" b="1" kern="0" baseline="30000" dirty="0">
                <a:solidFill>
                  <a:srgbClr val="FFFFFF"/>
                </a:solidFill>
                <a:latin typeface="+mj-lt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DB14B75E-07AD-49F3-8AAD-B29ED3AC204A}"/>
                </a:ext>
              </a:extLst>
            </p:cNvPr>
            <p:cNvCxnSpPr>
              <a:cxnSpLocks/>
            </p:cNvCxnSpPr>
            <p:nvPr/>
          </p:nvCxnSpPr>
          <p:spPr>
            <a:xfrm>
              <a:off x="7123592" y="3952075"/>
              <a:ext cx="0" cy="1237277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66FB74C1-97C5-416E-BB09-B9E1B7FCF1A6}"/>
                </a:ext>
              </a:extLst>
            </p:cNvPr>
            <p:cNvCxnSpPr>
              <a:cxnSpLocks/>
            </p:cNvCxnSpPr>
            <p:nvPr/>
          </p:nvCxnSpPr>
          <p:spPr>
            <a:xfrm>
              <a:off x="7116201" y="4525036"/>
              <a:ext cx="263689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2B24BDE-F1E1-47EA-AB0A-DB9190DFD450}"/>
                </a:ext>
              </a:extLst>
            </p:cNvPr>
            <p:cNvSpPr/>
            <p:nvPr/>
          </p:nvSpPr>
          <p:spPr>
            <a:xfrm>
              <a:off x="7290685" y="3344108"/>
              <a:ext cx="2469661" cy="263872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marL="230400" lvl="0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kumimoji="0" lang="en-US" sz="1400" dirty="0">
                  <a:solidFill>
                    <a:srgbClr val="4C4948"/>
                  </a:solidFill>
                  <a:latin typeface="+mj-lt"/>
                </a:rPr>
                <a:t>Assessments included:</a:t>
              </a:r>
            </a:p>
            <a:p>
              <a:pPr marL="4000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Demographic and clinical characteristics</a:t>
              </a:r>
            </a:p>
            <a:p>
              <a:pPr marL="4000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Prior FVIII treatment history</a:t>
              </a:r>
            </a:p>
            <a:p>
              <a:pPr marL="4000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Rurioctocog alfa pegol treatment regimen</a:t>
              </a:r>
            </a:p>
            <a:p>
              <a:pPr marL="4000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Treatment adherence based on the Validated Hemophilia Regimen Treatment Adherence Scale-Prophylaxis (VERITAS-Pro)</a:t>
              </a:r>
              <a:r>
                <a:rPr lang="en-US" sz="1400" baseline="30000" dirty="0">
                  <a:solidFill>
                    <a:srgbClr val="4C4948"/>
                  </a:solidFill>
                </a:rPr>
                <a:t>3</a:t>
              </a:r>
            </a:p>
            <a:p>
              <a:pPr marL="400050" lvl="1" indent="-230400" eaLnBrk="0" hangingPunct="0">
                <a:buClr>
                  <a:schemeClr val="accent1"/>
                </a:buClr>
                <a:buFont typeface="Arial" panose="020B0604020202020204" pitchFamily="34" charset="0"/>
                <a:buChar char="•"/>
                <a:defRPr/>
              </a:pPr>
              <a:r>
                <a:rPr lang="en-US" sz="1400" dirty="0">
                  <a:solidFill>
                    <a:srgbClr val="4C4948"/>
                  </a:solidFill>
                </a:rPr>
                <a:t>Hospitalisation and surgery rates</a:t>
              </a:r>
            </a:p>
          </p:txBody>
        </p:sp>
        <p:sp>
          <p:nvSpPr>
            <p:cNvPr id="38" name="Content Placeholder 2">
              <a:extLst>
                <a:ext uri="{FF2B5EF4-FFF2-40B4-BE49-F238E27FC236}">
                  <a16:creationId xmlns:a16="http://schemas.microsoft.com/office/drawing/2014/main" id="{A75FA386-26D6-4EFE-995D-493CAEFDC70F}"/>
                </a:ext>
              </a:extLst>
            </p:cNvPr>
            <p:cNvSpPr txBox="1">
              <a:spLocks/>
            </p:cNvSpPr>
            <p:nvPr/>
          </p:nvSpPr>
          <p:spPr>
            <a:xfrm>
              <a:off x="4548307" y="5692956"/>
              <a:ext cx="330557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lvl1pPr marL="282575" indent="-282575" algn="l" rtl="0" eaLnBrk="0" fontAlgn="base" hangingPunct="0">
                <a:spcBef>
                  <a:spcPct val="0"/>
                </a:spcBef>
                <a:spcAft>
                  <a:spcPct val="30000"/>
                </a:spcAft>
                <a:buChar char="•"/>
                <a:defRPr sz="2600" b="1">
                  <a:solidFill>
                    <a:srgbClr val="FF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+mn-ea"/>
                  <a:cs typeface="+mn-cs"/>
                </a:defRPr>
              </a:lvl1pPr>
              <a:lvl2pPr marL="669925" indent="-385763" algn="l" rtl="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accent2"/>
                </a:buClr>
                <a:buFont typeface="Arial" charset="0"/>
                <a:buChar char="–"/>
                <a:defRPr sz="2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defRPr>
              </a:lvl2pPr>
              <a:lvl3pPr marL="968375" indent="-296863" algn="l" rtl="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accent2"/>
                </a:buClr>
                <a:buChar char="•"/>
                <a:defRPr sz="2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defRPr>
              </a:lvl3pPr>
              <a:lvl4pPr marL="1341438" indent="-371475" algn="l" rtl="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accent2"/>
                </a:buClr>
                <a:buFont typeface="Arial" charset="0"/>
                <a:buChar char="–"/>
                <a:defRPr sz="2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defRPr>
              </a:lvl4pPr>
              <a:lvl5pPr marL="20574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6pPr>
              <a:lvl7pPr marL="29718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7pPr>
              <a:lvl8pPr marL="34290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8pPr>
              <a:lvl9pPr marL="3886200" indent="-228600" algn="l" rtl="0" eaLnBrk="0" fontAlgn="base" hangingPunct="0">
                <a:lnSpc>
                  <a:spcPct val="85000"/>
                </a:lnSpc>
                <a:spcBef>
                  <a:spcPct val="45000"/>
                </a:spcBef>
                <a:spcAft>
                  <a:spcPct val="0"/>
                </a:spcAft>
                <a:buChar char="»"/>
                <a:defRPr sz="2000">
                  <a:solidFill>
                    <a:schemeClr val="bg1"/>
                  </a:solidFill>
                  <a:latin typeface="+mn-lt"/>
                </a:defRPr>
              </a:lvl9pPr>
            </a:lstStyle>
            <a:p>
              <a:pPr marL="0" lvl="0" indent="0">
                <a:spcAft>
                  <a:spcPts val="0"/>
                </a:spcAft>
                <a:buClr>
                  <a:srgbClr val="004584"/>
                </a:buClr>
                <a:buNone/>
                <a:tabLst>
                  <a:tab pos="2286000" algn="l"/>
                </a:tabLst>
                <a:defRPr/>
              </a:pPr>
              <a:r>
                <a:rPr kumimoji="0" lang="en-US" sz="1100" b="0" kern="0" dirty="0">
                  <a:solidFill>
                    <a:srgbClr val="4C4948"/>
                  </a:solidFill>
                  <a:effectLst/>
                  <a:latin typeface="+mj-lt"/>
                </a:rPr>
                <a:t>*Participants were seen/contacted at least once every                                                               3 months; treatment was at the provider’s discretion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2A07D0F3-91BF-48DA-9A06-A0E1A86C2382}"/>
              </a:ext>
            </a:extLst>
          </p:cNvPr>
          <p:cNvSpPr txBox="1"/>
          <p:nvPr/>
        </p:nvSpPr>
        <p:spPr>
          <a:xfrm>
            <a:off x="805822" y="6361212"/>
            <a:ext cx="1121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1. </a:t>
            </a:r>
            <a:r>
              <a:rPr lang="en-US" sz="900" dirty="0">
                <a:cs typeface="Arial" pitchFamily="34" charset="0"/>
              </a:rPr>
              <a:t>ADYNOVATE [Antihemophilic Factor (Recombinant), PEGylated]. Baxalta US Inc, Lexington, MA, USA, 2018; 2. Journeycake J, et al. Lack of inhibitor development after switching to rurioctocog alfa pegol in the American                                       Thrombosis and Hemostasis Network ATHN2:factor switching study. Presented at the 27th Congress of the International Society on Thrombosis and Haemostasis, 12–14 July 2020. 3. Duncan N, et al. </a:t>
            </a:r>
            <a:r>
              <a:rPr lang="en-US" sz="900" i="1" dirty="0">
                <a:cs typeface="Arial" pitchFamily="34" charset="0"/>
              </a:rPr>
              <a:t>Haemophilia </a:t>
            </a:r>
            <a:r>
              <a:rPr lang="en-US" sz="900" dirty="0">
                <a:cs typeface="Arial" pitchFamily="34" charset="0"/>
              </a:rPr>
              <a:t>2010;16:247–255</a:t>
            </a:r>
            <a:endParaRPr lang="en-US" sz="1000" dirty="0">
              <a:cs typeface="Arial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FFEFA3D-9ABD-4EEB-ABC0-D18841C7F060}"/>
              </a:ext>
            </a:extLst>
          </p:cNvPr>
          <p:cNvSpPr/>
          <p:nvPr/>
        </p:nvSpPr>
        <p:spPr>
          <a:xfrm>
            <a:off x="775896" y="2345971"/>
            <a:ext cx="112765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0400" indent="-230400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600" dirty="0">
                <a:cs typeface="Arial" pitchFamily="34" charset="0"/>
              </a:rPr>
              <a:t>Here, the impact of switching to rurioctocog alfa pegol on factor utilisation, treatment adherence, and hospitalisation and surgery rates are described</a:t>
            </a:r>
          </a:p>
        </p:txBody>
      </p:sp>
    </p:spTree>
    <p:extLst>
      <p:ext uri="{BB962C8B-B14F-4D97-AF65-F5344CB8AC3E}">
        <p14:creationId xmlns:p14="http://schemas.microsoft.com/office/powerpoint/2010/main" val="3672029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E3A3070-157E-4B49-BA10-08F787425EDC}"/>
              </a:ext>
            </a:extLst>
          </p:cNvPr>
          <p:cNvSpPr/>
          <p:nvPr/>
        </p:nvSpPr>
        <p:spPr>
          <a:xfrm>
            <a:off x="715151" y="686389"/>
            <a:ext cx="996488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0400" indent="-230400">
              <a:spcAft>
                <a:spcPts val="3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350" dirty="0"/>
              <a:t>59 patients with haemophilia A switched to rurioctocog alfa pegol as of 1 May 2020</a:t>
            </a:r>
          </a:p>
          <a:p>
            <a:pPr marL="230400" indent="-230400">
              <a:spcAft>
                <a:spcPts val="3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GB" sz="1350" dirty="0"/>
              <a:t>Immediately before switching, most participants used a recombinant FVIII product for prophylaxis; the most frequently used                               prophylaxis regimen was every 2 days and </a:t>
            </a:r>
            <a:r>
              <a:rPr lang="en-US" sz="1350" dirty="0"/>
              <a:t>most patients switched due to factor half-life considerations (</a:t>
            </a:r>
            <a:r>
              <a:rPr lang="en-US" sz="1350" b="1" dirty="0"/>
              <a:t>Figure 1</a:t>
            </a:r>
            <a:r>
              <a:rPr lang="en-US" sz="1350" dirty="0"/>
              <a:t>)</a:t>
            </a:r>
          </a:p>
          <a:p>
            <a:pPr marL="230400" indent="-230400">
              <a:spcAft>
                <a:spcPts val="3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350" dirty="0"/>
              <a:t>All participants (n=59) who switched to rurioctocog alfa pegol used it for prophylaxis; the most frequent regimen was 2 times/week a</a:t>
            </a:r>
            <a:r>
              <a:rPr lang="en-US" sz="1350" kern="0" dirty="0">
                <a:solidFill>
                  <a:srgbClr val="232323"/>
                </a:solidFill>
              </a:rPr>
              <a:t>mong the 44 participants with a known treatment frequency and most participants (68.2%) used rurioctocog alfa pegol                              2 times/week or less (</a:t>
            </a:r>
            <a:r>
              <a:rPr lang="en-US" sz="1350" b="1" dirty="0"/>
              <a:t>Figure 2</a:t>
            </a:r>
            <a:r>
              <a:rPr lang="en-US" sz="1350" dirty="0"/>
              <a:t>)</a:t>
            </a:r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67C5445F-8181-45D6-BBCF-B6CE619DFB93}"/>
              </a:ext>
            </a:extLst>
          </p:cNvPr>
          <p:cNvSpPr/>
          <p:nvPr/>
        </p:nvSpPr>
        <p:spPr>
          <a:xfrm>
            <a:off x="6698129" y="2746549"/>
            <a:ext cx="53451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Calibri" panose="020F0502020204030204" pitchFamily="34" charset="0"/>
                <a:cs typeface="Arial" pitchFamily="34" charset="0"/>
              </a:rPr>
              <a:t>Figure 2. Rurioctocog Alfa Pegol Treatment Frequency After Switching</a:t>
            </a:r>
          </a:p>
        </p:txBody>
      </p:sp>
      <p:sp>
        <p:nvSpPr>
          <p:cNvPr id="260" name="Title 1">
            <a:extLst>
              <a:ext uri="{FF2B5EF4-FFF2-40B4-BE49-F238E27FC236}">
                <a16:creationId xmlns:a16="http://schemas.microsoft.com/office/drawing/2014/main" id="{B5C8373A-6188-4F1B-AC41-8B8313CBD4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28000" y="107807"/>
            <a:ext cx="10515600" cy="7477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RESULTS</a:t>
            </a:r>
            <a:endParaRPr lang="en-CH" sz="3600" dirty="0"/>
          </a:p>
        </p:txBody>
      </p:sp>
      <p:graphicFrame>
        <p:nvGraphicFramePr>
          <p:cNvPr id="129" name="Chart 128">
            <a:extLst>
              <a:ext uri="{FF2B5EF4-FFF2-40B4-BE49-F238E27FC236}">
                <a16:creationId xmlns:a16="http://schemas.microsoft.com/office/drawing/2014/main" id="{CC203D48-3C04-4480-BF9D-C032BFB49D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7022778"/>
              </p:ext>
            </p:extLst>
          </p:nvPr>
        </p:nvGraphicFramePr>
        <p:xfrm>
          <a:off x="6319850" y="3093178"/>
          <a:ext cx="5805702" cy="3508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1" name="Chart 130">
            <a:extLst>
              <a:ext uri="{FF2B5EF4-FFF2-40B4-BE49-F238E27FC236}">
                <a16:creationId xmlns:a16="http://schemas.microsoft.com/office/drawing/2014/main" id="{7CEEB062-F02C-4A4B-94AB-BB19A3597D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1107629"/>
              </p:ext>
            </p:extLst>
          </p:nvPr>
        </p:nvGraphicFramePr>
        <p:xfrm>
          <a:off x="588119" y="3170203"/>
          <a:ext cx="2706472" cy="2032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2" name="Chart 131">
            <a:extLst>
              <a:ext uri="{FF2B5EF4-FFF2-40B4-BE49-F238E27FC236}">
                <a16:creationId xmlns:a16="http://schemas.microsoft.com/office/drawing/2014/main" id="{DAF9D299-4350-4D9D-B8D7-B27AD3E457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011421"/>
              </p:ext>
            </p:extLst>
          </p:nvPr>
        </p:nvGraphicFramePr>
        <p:xfrm>
          <a:off x="589381" y="4999809"/>
          <a:ext cx="2848819" cy="1796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3" name="Chart 132">
            <a:extLst>
              <a:ext uri="{FF2B5EF4-FFF2-40B4-BE49-F238E27FC236}">
                <a16:creationId xmlns:a16="http://schemas.microsoft.com/office/drawing/2014/main" id="{48F682D1-092D-40FD-999B-53FA345DB4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6426663"/>
              </p:ext>
            </p:extLst>
          </p:nvPr>
        </p:nvGraphicFramePr>
        <p:xfrm>
          <a:off x="3157673" y="3311147"/>
          <a:ext cx="2706472" cy="1750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4" name="TextBox 133">
            <a:extLst>
              <a:ext uri="{FF2B5EF4-FFF2-40B4-BE49-F238E27FC236}">
                <a16:creationId xmlns:a16="http://schemas.microsoft.com/office/drawing/2014/main" id="{4DF9C819-F5F7-48CD-B95E-3A01F3FC748A}"/>
              </a:ext>
            </a:extLst>
          </p:cNvPr>
          <p:cNvSpPr txBox="1"/>
          <p:nvPr/>
        </p:nvSpPr>
        <p:spPr>
          <a:xfrm>
            <a:off x="754908" y="3084256"/>
            <a:ext cx="1573325" cy="293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Prior FVIII Product*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F0FD4A9E-ED66-489C-A69C-0276BC885CCA}"/>
              </a:ext>
            </a:extLst>
          </p:cNvPr>
          <p:cNvSpPr txBox="1"/>
          <p:nvPr/>
        </p:nvSpPr>
        <p:spPr>
          <a:xfrm>
            <a:off x="762577" y="4832955"/>
            <a:ext cx="1774853" cy="293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Prior Treatment Type*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74C0C2F0-78C1-4E72-94E6-AA220A9EEF12}"/>
              </a:ext>
            </a:extLst>
          </p:cNvPr>
          <p:cNvSpPr txBox="1"/>
          <p:nvPr/>
        </p:nvSpPr>
        <p:spPr>
          <a:xfrm>
            <a:off x="3208276" y="3086957"/>
            <a:ext cx="2030509" cy="293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Prior Treatment Regimen</a:t>
            </a:r>
            <a:r>
              <a:rPr lang="en-US" sz="1400" b="1" baseline="30000" dirty="0">
                <a:solidFill>
                  <a:schemeClr val="accent1"/>
                </a:solidFill>
              </a:rPr>
              <a:t>†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202BE130-957B-4199-B6DB-46D03B6F54B4}"/>
              </a:ext>
            </a:extLst>
          </p:cNvPr>
          <p:cNvSpPr txBox="1"/>
          <p:nvPr/>
        </p:nvSpPr>
        <p:spPr>
          <a:xfrm>
            <a:off x="272235" y="6597404"/>
            <a:ext cx="6545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en-US" sz="900" i="1" dirty="0">
                <a:latin typeface="+mj-lt"/>
                <a:cs typeface="Arial" pitchFamily="34" charset="0"/>
              </a:rPr>
              <a:t>Based on 59 responses; †based on 50 responses; </a:t>
            </a:r>
            <a:r>
              <a: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‡</a:t>
            </a:r>
            <a:r>
              <a:rPr lang="en-US" sz="900" i="1" dirty="0">
                <a:cs typeface="Arial" pitchFamily="34" charset="0"/>
              </a:rPr>
              <a:t>based on 59 responses, with an additional seven responses (11.9%) reporting “other”</a:t>
            </a:r>
            <a:r>
              <a:rPr lang="en-US" sz="900" i="1" dirty="0">
                <a:latin typeface="+mj-lt"/>
                <a:cs typeface="Arial" pitchFamily="34" charset="0"/>
              </a:rPr>
              <a:t> </a:t>
            </a:r>
          </a:p>
        </p:txBody>
      </p:sp>
      <p:graphicFrame>
        <p:nvGraphicFramePr>
          <p:cNvPr id="138" name="Chart 137">
            <a:extLst>
              <a:ext uri="{FF2B5EF4-FFF2-40B4-BE49-F238E27FC236}">
                <a16:creationId xmlns:a16="http://schemas.microsoft.com/office/drawing/2014/main" id="{9D604D22-9C13-49F3-B7E9-834A79D943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8562781"/>
              </p:ext>
            </p:extLst>
          </p:nvPr>
        </p:nvGraphicFramePr>
        <p:xfrm>
          <a:off x="2681039" y="5034003"/>
          <a:ext cx="4101675" cy="18000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39" name="TextBox 138">
            <a:extLst>
              <a:ext uri="{FF2B5EF4-FFF2-40B4-BE49-F238E27FC236}">
                <a16:creationId xmlns:a16="http://schemas.microsoft.com/office/drawing/2014/main" id="{61BAB754-D371-4AD0-B29A-095011E68A12}"/>
              </a:ext>
            </a:extLst>
          </p:cNvPr>
          <p:cNvSpPr txBox="1"/>
          <p:nvPr/>
        </p:nvSpPr>
        <p:spPr>
          <a:xfrm>
            <a:off x="3294591" y="4832955"/>
            <a:ext cx="1510937" cy="293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Reason for Switch</a:t>
            </a:r>
            <a:r>
              <a:rPr lang="en-US" sz="1400" b="1" baseline="30000" dirty="0">
                <a:solidFill>
                  <a:schemeClr val="accent1"/>
                </a:solidFill>
              </a:rPr>
              <a:t>‡</a:t>
            </a: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109787F0-37A0-428F-8A9C-956534132F87}"/>
              </a:ext>
            </a:extLst>
          </p:cNvPr>
          <p:cNvSpPr/>
          <p:nvPr/>
        </p:nvSpPr>
        <p:spPr>
          <a:xfrm>
            <a:off x="732403" y="2777802"/>
            <a:ext cx="49766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Calibri" panose="020F0502020204030204" pitchFamily="34" charset="0"/>
                <a:cs typeface="Arial" pitchFamily="34" charset="0"/>
              </a:rPr>
              <a:t>Figure 1. FVIII Treatment History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10C7029-97CB-4A99-9EE1-F5402459EB9F}"/>
              </a:ext>
            </a:extLst>
          </p:cNvPr>
          <p:cNvSpPr/>
          <p:nvPr/>
        </p:nvSpPr>
        <p:spPr>
          <a:xfrm>
            <a:off x="745325" y="2006924"/>
            <a:ext cx="10932714" cy="754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350" dirty="0"/>
              <a:t>Mean ± SD nominal and total dosages, respectively, were 50 ± 10 U/kg (n=47 participants) and 3169 ± 1385 U/dose (n=48 participants)</a:t>
            </a:r>
          </a:p>
          <a:p>
            <a:pPr marL="230400" indent="-230400">
              <a:spcAft>
                <a:spcPts val="3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350" dirty="0"/>
              <a:t>Across follow-up visits, high treatment adherence (mean ± SD VERITAS-Pro total score = 31.4±8.4) and low hospitalisation (4.7%) and                                     procedure (9.5%) rates were observed</a:t>
            </a:r>
          </a:p>
        </p:txBody>
      </p:sp>
    </p:spTree>
    <p:extLst>
      <p:ext uri="{BB962C8B-B14F-4D97-AF65-F5344CB8AC3E}">
        <p14:creationId xmlns:p14="http://schemas.microsoft.com/office/powerpoint/2010/main" val="3585688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2C30BE3-A524-4883-AB05-D80D265850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28000" y="24924"/>
            <a:ext cx="10515600" cy="7477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CONCLUSIONS</a:t>
            </a:r>
            <a:endParaRPr lang="en-CH" sz="3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363DBF-DD20-4EF1-AEC1-EFAACAB94100}"/>
              </a:ext>
            </a:extLst>
          </p:cNvPr>
          <p:cNvSpPr/>
          <p:nvPr/>
        </p:nvSpPr>
        <p:spPr>
          <a:xfrm>
            <a:off x="899810" y="4918947"/>
            <a:ext cx="9455311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accent1"/>
              </a:buClr>
            </a:pPr>
            <a:r>
              <a:rPr lang="en-US" b="1" dirty="0">
                <a:latin typeface="Calibri" panose="020F0502020204030204" pitchFamily="34" charset="0"/>
                <a:cs typeface="Arial" pitchFamily="34" charset="0"/>
              </a:rPr>
              <a:t>Funding and Acknowledgements</a:t>
            </a:r>
            <a:endParaRPr lang="en-US" dirty="0">
              <a:cs typeface="Arial" pitchFamily="34" charset="0"/>
            </a:endParaRP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700" dirty="0">
                <a:cs typeface="Arial" pitchFamily="34" charset="0"/>
              </a:rPr>
              <a:t>This study was funded by the American Thrombosis and Hemostasis Network</a:t>
            </a:r>
          </a:p>
          <a:p>
            <a:pPr marL="115888" indent="-115888"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1700" dirty="0">
                <a:cs typeface="Arial" pitchFamily="34" charset="0"/>
              </a:rPr>
              <a:t>Writing and editorial assistance in the development of this presentation was provided                                          by Sarah Bailey and Zela Keuylian (employees of Parexel), with funding from Takeda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9919-C3A6-498C-9856-45083CEDC35E}"/>
              </a:ext>
            </a:extLst>
          </p:cNvPr>
          <p:cNvSpPr/>
          <p:nvPr/>
        </p:nvSpPr>
        <p:spPr>
          <a:xfrm>
            <a:off x="781207" y="918000"/>
            <a:ext cx="98368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200" dirty="0">
                <a:cs typeface="Arial" pitchFamily="34" charset="0"/>
              </a:rPr>
              <a:t>In patients with severe haemophilia A who switched to rurioctocog alfa pegol,     the nominal dosage and predominant treatment frequency were consistent with product labelling for prophylaxis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B125C4-33C7-457A-850E-433897B417CC}"/>
              </a:ext>
            </a:extLst>
          </p:cNvPr>
          <p:cNvSpPr/>
          <p:nvPr/>
        </p:nvSpPr>
        <p:spPr>
          <a:xfrm>
            <a:off x="773866" y="1966931"/>
            <a:ext cx="11394073" cy="2718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900" lvl="2" indent="-342900"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cs typeface="Arial" pitchFamily="34" charset="0"/>
              </a:rPr>
              <a:t>The predominant prophylactic treatment frequency with rurioctocog alfa pegol                       (2 times/week) represented a reduction from prior FVIII treatment (every 2 days or                               3 times/week)</a:t>
            </a:r>
          </a:p>
          <a:p>
            <a:pPr marL="228600" lvl="1" indent="-228600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  <a:tabLst>
                <a:tab pos="403225" algn="l"/>
              </a:tabLst>
            </a:pPr>
            <a:r>
              <a:rPr lang="en-US" sz="2200" dirty="0">
                <a:cs typeface="Arial" pitchFamily="34" charset="0"/>
              </a:rPr>
              <a:t>Among participants who switched to rurioctocog alfa pegol, the most frequently reported reason for switching was half-life considerations</a:t>
            </a:r>
          </a:p>
          <a:p>
            <a:pPr marL="228600" lvl="1" indent="-228600">
              <a:spcAft>
                <a:spcPts val="1000"/>
              </a:spcAft>
              <a:buClr>
                <a:schemeClr val="accent1"/>
              </a:buClr>
              <a:buFont typeface="Arial" pitchFamily="34" charset="0"/>
              <a:buChar char="•"/>
              <a:tabLst>
                <a:tab pos="403225" algn="l"/>
              </a:tabLst>
            </a:pPr>
            <a:r>
              <a:rPr lang="en-US" sz="2200" dirty="0">
                <a:cs typeface="Arial" pitchFamily="34" charset="0"/>
              </a:rPr>
              <a:t>After switching to rurioctocog alfa pegol, treatment adherence was high and hospitalisation and procedure rates were low across follow-up visits</a:t>
            </a:r>
          </a:p>
        </p:txBody>
      </p:sp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07A6BB6C-BB6E-41EC-B8AE-EA5E6A0C89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4800" y="482015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04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akeda Digital Color Palette">
    <a:dk1>
      <a:srgbClr val="000000"/>
    </a:dk1>
    <a:lt1>
      <a:srgbClr val="FFFFFF"/>
    </a:lt1>
    <a:dk2>
      <a:srgbClr val="000000"/>
    </a:dk2>
    <a:lt2>
      <a:srgbClr val="FFFFFF"/>
    </a:lt2>
    <a:accent1>
      <a:srgbClr val="EE1100"/>
    </a:accent1>
    <a:accent2>
      <a:srgbClr val="4C4948"/>
    </a:accent2>
    <a:accent3>
      <a:srgbClr val="898989"/>
    </a:accent3>
    <a:accent4>
      <a:srgbClr val="C0C0C0"/>
    </a:accent4>
    <a:accent5>
      <a:srgbClr val="DDDDDD"/>
    </a:accent5>
    <a:accent6>
      <a:srgbClr val="EFEFEF"/>
    </a:accent6>
    <a:hlink>
      <a:srgbClr val="000000"/>
    </a:hlink>
    <a:folHlink>
      <a:srgbClr val="000000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165DE293E6A948BF39BB80CDBDC7BC" ma:contentTypeVersion="9" ma:contentTypeDescription="Create a new document." ma:contentTypeScope="" ma:versionID="f6f431cbdaac1e1545ad4ddadda3fa93">
  <xsd:schema xmlns:xsd="http://www.w3.org/2001/XMLSchema" xmlns:xs="http://www.w3.org/2001/XMLSchema" xmlns:p="http://schemas.microsoft.com/office/2006/metadata/properties" xmlns:ns3="a73f5633-2759-4f9c-b5a9-29e018741ed7" targetNamespace="http://schemas.microsoft.com/office/2006/metadata/properties" ma:root="true" ma:fieldsID="ecfaa7ddf9df299f112a1bc251f427a7" ns3:_="">
    <xsd:import namespace="a73f5633-2759-4f9c-b5a9-29e018741ed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3f5633-2759-4f9c-b5a9-29e018741e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86EBEBC-F7EB-476B-8865-0CF7F698714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6852A6E-10BB-41FF-8E64-167DCFC228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3f5633-2759-4f9c-b5a9-29e018741e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239D8C1-F9D5-4A77-AFF8-1E7098EC18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1867</Words>
  <Application>Microsoft Macintosh PowerPoint</Application>
  <PresentationFormat>Widescreen</PresentationFormat>
  <Paragraphs>92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Factor Utilisation in Patients with Haemophilia A After Switching to Rurioctocog Alfa Pegol in  the ATHN 2 Study </vt:lpstr>
      <vt:lpstr>PowerPoint Presentation</vt:lpstr>
      <vt:lpstr>RESULTS</vt:lpstr>
      <vt:lpstr>CONCLUSIONS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Corentin Ruy</dc:creator>
  <cp:lastModifiedBy>Hilary Summer Markoe</cp:lastModifiedBy>
  <cp:revision>95</cp:revision>
  <dcterms:created xsi:type="dcterms:W3CDTF">2020-11-27T15:22:44Z</dcterms:created>
  <dcterms:modified xsi:type="dcterms:W3CDTF">2021-09-13T16:53:32Z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0x01010082165DE293E6A948BF39BB80CDBDC7BC</vt:lpwstr>
  </property>
</Properties>
</file>