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7010400" cy="92964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00"/>
    <a:srgbClr val="FFCC00"/>
    <a:srgbClr val="008000"/>
    <a:srgbClr val="669E2E"/>
    <a:srgbClr val="CC6600"/>
    <a:srgbClr val="996633"/>
    <a:srgbClr val="459152"/>
    <a:srgbClr val="B71F37"/>
    <a:srgbClr val="4D89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689" autoAdjust="0"/>
  </p:normalViewPr>
  <p:slideViewPr>
    <p:cSldViewPr>
      <p:cViewPr varScale="1">
        <p:scale>
          <a:sx n="15" d="100"/>
          <a:sy n="15" d="100"/>
        </p:scale>
        <p:origin x="1560" y="96"/>
      </p:cViewPr>
      <p:guideLst>
        <p:guide orient="horz" pos="10368"/>
        <p:guide pos="13824"/>
      </p:guideLst>
    </p:cSldViewPr>
  </p:slideViewPr>
  <p:notesTextViewPr>
    <p:cViewPr>
      <p:scale>
        <a:sx n="66" d="100"/>
        <a:sy n="66"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72B13C67-20C3-4DE5-AA49-E6C48B0BDA6B}" type="datetimeFigureOut">
              <a:rPr lang="en-US" smtClean="0"/>
              <a:t>10/11/2016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45465C90-1E16-42FA-AEB8-63D5C899986E}" type="slidenum">
              <a:rPr lang="en-US" smtClean="0"/>
              <a:t>‹#›</a:t>
            </a:fld>
            <a:endParaRPr lang="en-US"/>
          </a:p>
        </p:txBody>
      </p:sp>
    </p:spTree>
    <p:extLst>
      <p:ext uri="{BB962C8B-B14F-4D97-AF65-F5344CB8AC3E}">
        <p14:creationId xmlns:p14="http://schemas.microsoft.com/office/powerpoint/2010/main" val="3346515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465C90-1E16-42FA-AEB8-63D5C899986E}" type="slidenum">
              <a:rPr lang="en-US" smtClean="0"/>
              <a:t>1</a:t>
            </a:fld>
            <a:endParaRPr lang="en-US"/>
          </a:p>
        </p:txBody>
      </p:sp>
    </p:spTree>
    <p:extLst>
      <p:ext uri="{BB962C8B-B14F-4D97-AF65-F5344CB8AC3E}">
        <p14:creationId xmlns:p14="http://schemas.microsoft.com/office/powerpoint/2010/main" val="597813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4166721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695527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2805961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4083712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521741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482407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2256286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106410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1973003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2984471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D91AEB-05FF-4551-9BB6-223B1762485F}" type="datetimeFigureOut">
              <a:rPr lang="en-US" smtClean="0"/>
              <a:pPr/>
              <a:t>10/11/2016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15359-3739-4710-BEDD-DC130DD3980A}" type="slidenum">
              <a:rPr lang="en-US" smtClean="0"/>
              <a:pPr/>
              <a:t>‹#›</a:t>
            </a:fld>
            <a:endParaRPr lang="en-US"/>
          </a:p>
        </p:txBody>
      </p:sp>
    </p:spTree>
    <p:extLst>
      <p:ext uri="{BB962C8B-B14F-4D97-AF65-F5344CB8AC3E}">
        <p14:creationId xmlns:p14="http://schemas.microsoft.com/office/powerpoint/2010/main" val="296333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0D91AEB-05FF-4551-9BB6-223B1762485F}" type="datetimeFigureOut">
              <a:rPr lang="en-US" smtClean="0"/>
              <a:pPr/>
              <a:t>10/11/2016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48E15359-3739-4710-BEDD-DC130DD3980A}" type="slidenum">
              <a:rPr lang="en-US" smtClean="0"/>
              <a:pPr/>
              <a:t>‹#›</a:t>
            </a:fld>
            <a:endParaRPr lang="en-US"/>
          </a:p>
        </p:txBody>
      </p:sp>
    </p:spTree>
    <p:extLst>
      <p:ext uri="{BB962C8B-B14F-4D97-AF65-F5344CB8AC3E}">
        <p14:creationId xmlns:p14="http://schemas.microsoft.com/office/powerpoint/2010/main" val="3876716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66"/>
          <p:cNvPicPr>
            <a:picLocks noChangeAspect="1"/>
          </p:cNvPicPr>
          <p:nvPr/>
        </p:nvPicPr>
        <p:blipFill>
          <a:blip r:embed="rId3"/>
          <a:stretch>
            <a:fillRect/>
          </a:stretch>
        </p:blipFill>
        <p:spPr>
          <a:xfrm>
            <a:off x="21981334" y="11510150"/>
            <a:ext cx="6898465" cy="7871578"/>
          </a:xfrm>
          <a:prstGeom prst="rect">
            <a:avLst/>
          </a:prstGeom>
        </p:spPr>
      </p:pic>
      <p:sp>
        <p:nvSpPr>
          <p:cNvPr id="4" name="Rectangle 3"/>
          <p:cNvSpPr/>
          <p:nvPr/>
        </p:nvSpPr>
        <p:spPr>
          <a:xfrm>
            <a:off x="796796" y="345686"/>
            <a:ext cx="35931604" cy="56446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459152"/>
              </a:solidFill>
            </a:endParaRPr>
          </a:p>
        </p:txBody>
      </p:sp>
      <p:sp>
        <p:nvSpPr>
          <p:cNvPr id="6" name="TextBox 5"/>
          <p:cNvSpPr txBox="1"/>
          <p:nvPr/>
        </p:nvSpPr>
        <p:spPr>
          <a:xfrm>
            <a:off x="768115" y="838200"/>
            <a:ext cx="35960285" cy="3754874"/>
          </a:xfrm>
          <a:prstGeom prst="rect">
            <a:avLst/>
          </a:prstGeom>
          <a:noFill/>
        </p:spPr>
        <p:txBody>
          <a:bodyPr wrap="square" rtlCol="0">
            <a:spAutoFit/>
          </a:bodyPr>
          <a:lstStyle/>
          <a:p>
            <a:r>
              <a:rPr lang="en-US" dirty="0"/>
              <a:t>Implementation of a Transition Focused Quality Improvement Program to Increase Self-Advocacy in Patients with Bleeding Disorders</a:t>
            </a:r>
            <a:r>
              <a:rPr lang="en-US" sz="6600" b="1" dirty="0">
                <a:latin typeface="Arial" panose="020B0604020202020204" pitchFamily="34" charset="0"/>
                <a:cs typeface="Arial" panose="020B0604020202020204" pitchFamily="34" charset="0"/>
              </a:rPr>
              <a:t>.</a:t>
            </a:r>
          </a:p>
          <a:p>
            <a:r>
              <a:rPr lang="en-US" sz="4000" dirty="0"/>
              <a:t>Lisa C Palmer, DO; Andrea B Miller, RN; Jay J Charles, RN; Jamison C Buxton; </a:t>
            </a:r>
            <a:r>
              <a:rPr lang="en-US" sz="4000" dirty="0">
                <a:solidFill>
                  <a:prstClr val="black"/>
                </a:solidFill>
              </a:rPr>
              <a:t>Brian J Barkow, </a:t>
            </a:r>
            <a:r>
              <a:rPr lang="en-US" sz="4000" dirty="0" err="1">
                <a:solidFill>
                  <a:prstClr val="black"/>
                </a:solidFill>
              </a:rPr>
              <a:t>PharmD</a:t>
            </a:r>
            <a:r>
              <a:rPr lang="pt-BR" sz="4000" dirty="0"/>
              <a:t> </a:t>
            </a:r>
            <a:r>
              <a:rPr lang="pt-BR" sz="4400" dirty="0"/>
              <a:t>- </a:t>
            </a:r>
            <a:r>
              <a:rPr lang="en-US" sz="4000" dirty="0"/>
              <a:t>Hemophilia Outreach Center, Green Bay, WI </a:t>
            </a:r>
            <a:r>
              <a:rPr lang="en-US" sz="6600" dirty="0">
                <a:solidFill>
                  <a:schemeClr val="bg1"/>
                </a:solidFill>
              </a:rPr>
              <a:t>Your </a:t>
            </a:r>
            <a:r>
              <a:rPr lang="en-US" sz="5400" dirty="0">
                <a:solidFill>
                  <a:schemeClr val="bg1"/>
                </a:solidFill>
                <a:latin typeface="+mj-lt"/>
              </a:rPr>
              <a:t>name</a:t>
            </a:r>
          </a:p>
        </p:txBody>
      </p:sp>
      <p:sp>
        <p:nvSpPr>
          <p:cNvPr id="8" name="TextBox 7"/>
          <p:cNvSpPr txBox="1"/>
          <p:nvPr/>
        </p:nvSpPr>
        <p:spPr>
          <a:xfrm>
            <a:off x="704457" y="7911206"/>
            <a:ext cx="9566756" cy="1569660"/>
          </a:xfrm>
          <a:prstGeom prst="rect">
            <a:avLst/>
          </a:prstGeom>
          <a:noFill/>
        </p:spPr>
        <p:txBody>
          <a:bodyPr wrap="square" rtlCol="0">
            <a:spAutoFit/>
          </a:bodyPr>
          <a:lstStyle/>
          <a:p>
            <a:r>
              <a:rPr lang="en-US" sz="3200"/>
              <a:t>    </a:t>
            </a:r>
            <a:r>
              <a:rPr lang="en-US" sz="3200">
                <a:solidFill>
                  <a:srgbClr val="C00000"/>
                </a:solidFill>
              </a:rPr>
              <a:t> </a:t>
            </a:r>
            <a:endParaRPr lang="en-US" sz="3200" dirty="0">
              <a:solidFill>
                <a:srgbClr val="C00000"/>
              </a:solidFill>
            </a:endParaRPr>
          </a:p>
          <a:p>
            <a:endParaRPr lang="en-US" sz="3200" dirty="0"/>
          </a:p>
          <a:p>
            <a:r>
              <a:rPr lang="en-US" sz="3200" dirty="0"/>
              <a:t>    </a:t>
            </a:r>
            <a:endParaRPr lang="en-US" sz="3100" dirty="0">
              <a:latin typeface="Arial (unicode)"/>
            </a:endParaRPr>
          </a:p>
        </p:txBody>
      </p:sp>
      <p:sp>
        <p:nvSpPr>
          <p:cNvPr id="9" name="TextBox 8"/>
          <p:cNvSpPr txBox="1"/>
          <p:nvPr/>
        </p:nvSpPr>
        <p:spPr>
          <a:xfrm>
            <a:off x="674573" y="4998660"/>
            <a:ext cx="9566756" cy="923330"/>
          </a:xfrm>
          <a:prstGeom prst="rect">
            <a:avLst/>
          </a:prstGeom>
          <a:solidFill>
            <a:schemeClr val="bg1"/>
          </a:solidFill>
        </p:spPr>
        <p:txBody>
          <a:bodyPr wrap="square" rtlCol="0">
            <a:spAutoFit/>
          </a:bodyPr>
          <a:lstStyle/>
          <a:p>
            <a:r>
              <a:rPr lang="en-US" sz="5400" b="1" dirty="0">
                <a:solidFill>
                  <a:srgbClr val="996600"/>
                </a:solidFill>
                <a:latin typeface="Arial (unicode)"/>
              </a:rPr>
              <a:t>Global Aim Statement:</a:t>
            </a:r>
          </a:p>
        </p:txBody>
      </p:sp>
      <p:sp>
        <p:nvSpPr>
          <p:cNvPr id="15" name="TextBox 14"/>
          <p:cNvSpPr txBox="1"/>
          <p:nvPr/>
        </p:nvSpPr>
        <p:spPr>
          <a:xfrm>
            <a:off x="674573" y="10361031"/>
            <a:ext cx="9566756" cy="923330"/>
          </a:xfrm>
          <a:prstGeom prst="rect">
            <a:avLst/>
          </a:prstGeom>
          <a:solidFill>
            <a:schemeClr val="bg1"/>
          </a:solidFill>
        </p:spPr>
        <p:txBody>
          <a:bodyPr wrap="square" rtlCol="0">
            <a:spAutoFit/>
          </a:bodyPr>
          <a:lstStyle/>
          <a:p>
            <a:r>
              <a:rPr lang="en-US" sz="5400" b="1" dirty="0">
                <a:solidFill>
                  <a:srgbClr val="996600"/>
                </a:solidFill>
                <a:latin typeface="Arial (unicode)"/>
              </a:rPr>
              <a:t>Problem Description:</a:t>
            </a:r>
          </a:p>
        </p:txBody>
      </p:sp>
      <p:sp>
        <p:nvSpPr>
          <p:cNvPr id="17" name="TextBox 16"/>
          <p:cNvSpPr txBox="1"/>
          <p:nvPr/>
        </p:nvSpPr>
        <p:spPr>
          <a:xfrm>
            <a:off x="674573" y="17452413"/>
            <a:ext cx="9566756" cy="923330"/>
          </a:xfrm>
          <a:prstGeom prst="rect">
            <a:avLst/>
          </a:prstGeom>
          <a:solidFill>
            <a:schemeClr val="bg1"/>
          </a:solidFill>
        </p:spPr>
        <p:txBody>
          <a:bodyPr wrap="square" rtlCol="0">
            <a:spAutoFit/>
          </a:bodyPr>
          <a:lstStyle/>
          <a:p>
            <a:r>
              <a:rPr lang="en-US" sz="5400" b="1" dirty="0">
                <a:solidFill>
                  <a:srgbClr val="996600"/>
                </a:solidFill>
                <a:latin typeface="Arial (unicode)"/>
              </a:rPr>
              <a:t>A Timeline of Activities:</a:t>
            </a:r>
          </a:p>
        </p:txBody>
      </p:sp>
      <p:sp>
        <p:nvSpPr>
          <p:cNvPr id="21" name="TextBox 20"/>
          <p:cNvSpPr txBox="1"/>
          <p:nvPr/>
        </p:nvSpPr>
        <p:spPr>
          <a:xfrm>
            <a:off x="29849186" y="12886448"/>
            <a:ext cx="9566756" cy="923330"/>
          </a:xfrm>
          <a:prstGeom prst="rect">
            <a:avLst/>
          </a:prstGeom>
          <a:solidFill>
            <a:schemeClr val="bg1"/>
          </a:solidFill>
        </p:spPr>
        <p:txBody>
          <a:bodyPr wrap="square" rtlCol="0">
            <a:spAutoFit/>
          </a:bodyPr>
          <a:lstStyle/>
          <a:p>
            <a:r>
              <a:rPr lang="en-US" sz="5400" b="1" dirty="0">
                <a:solidFill>
                  <a:srgbClr val="996600"/>
                </a:solidFill>
                <a:latin typeface="Arial (unicode)"/>
              </a:rPr>
              <a:t>Results – Key Findings</a:t>
            </a:r>
          </a:p>
        </p:txBody>
      </p:sp>
      <p:sp>
        <p:nvSpPr>
          <p:cNvPr id="20" name="TextBox 19"/>
          <p:cNvSpPr txBox="1"/>
          <p:nvPr/>
        </p:nvSpPr>
        <p:spPr>
          <a:xfrm>
            <a:off x="15157783" y="19452028"/>
            <a:ext cx="14391775" cy="707886"/>
          </a:xfrm>
          <a:prstGeom prst="rect">
            <a:avLst/>
          </a:prstGeom>
          <a:solidFill>
            <a:schemeClr val="accent3">
              <a:lumMod val="75000"/>
            </a:schemeClr>
          </a:solidFill>
        </p:spPr>
        <p:txBody>
          <a:bodyPr wrap="square" rtlCol="0">
            <a:spAutoFit/>
          </a:bodyPr>
          <a:lstStyle/>
          <a:p>
            <a:pPr algn="ctr"/>
            <a:r>
              <a:rPr lang="en-US" sz="4000" b="1" dirty="0">
                <a:solidFill>
                  <a:schemeClr val="bg1"/>
                </a:solidFill>
                <a:latin typeface="+mj-lt"/>
              </a:rPr>
              <a:t>Specific Aim Two</a:t>
            </a:r>
          </a:p>
        </p:txBody>
      </p:sp>
      <p:sp>
        <p:nvSpPr>
          <p:cNvPr id="24" name="TextBox 23"/>
          <p:cNvSpPr txBox="1"/>
          <p:nvPr/>
        </p:nvSpPr>
        <p:spPr>
          <a:xfrm>
            <a:off x="841882" y="29154854"/>
            <a:ext cx="27642024" cy="707886"/>
          </a:xfrm>
          <a:prstGeom prst="rect">
            <a:avLst/>
          </a:prstGeom>
          <a:solidFill>
            <a:schemeClr val="accent3">
              <a:lumMod val="75000"/>
            </a:schemeClr>
          </a:solidFill>
        </p:spPr>
        <p:txBody>
          <a:bodyPr wrap="square" rtlCol="0">
            <a:spAutoFit/>
          </a:bodyPr>
          <a:lstStyle/>
          <a:p>
            <a:pPr algn="ctr"/>
            <a:r>
              <a:rPr lang="en-US" sz="4000" b="1" dirty="0">
                <a:solidFill>
                  <a:schemeClr val="bg1"/>
                </a:solidFill>
                <a:latin typeface="+mj-lt"/>
              </a:rPr>
              <a:t>Timeline of Activities</a:t>
            </a:r>
          </a:p>
        </p:txBody>
      </p:sp>
      <p:sp>
        <p:nvSpPr>
          <p:cNvPr id="25" name="TextBox 24"/>
          <p:cNvSpPr txBox="1"/>
          <p:nvPr/>
        </p:nvSpPr>
        <p:spPr>
          <a:xfrm>
            <a:off x="29793800" y="20169406"/>
            <a:ext cx="9566756" cy="923330"/>
          </a:xfrm>
          <a:prstGeom prst="rect">
            <a:avLst/>
          </a:prstGeom>
          <a:solidFill>
            <a:schemeClr val="bg1"/>
          </a:solidFill>
        </p:spPr>
        <p:txBody>
          <a:bodyPr wrap="square" rtlCol="0">
            <a:spAutoFit/>
          </a:bodyPr>
          <a:lstStyle/>
          <a:p>
            <a:r>
              <a:rPr lang="en-US" sz="5400" b="1" dirty="0">
                <a:solidFill>
                  <a:srgbClr val="996600"/>
                </a:solidFill>
                <a:latin typeface="Arial (unicode)"/>
              </a:rPr>
              <a:t>Summary/Lessons Learned</a:t>
            </a:r>
          </a:p>
        </p:txBody>
      </p:sp>
      <p:sp>
        <p:nvSpPr>
          <p:cNvPr id="19" name="TextBox 18"/>
          <p:cNvSpPr txBox="1"/>
          <p:nvPr/>
        </p:nvSpPr>
        <p:spPr>
          <a:xfrm>
            <a:off x="29849186" y="4973026"/>
            <a:ext cx="13544467" cy="707886"/>
          </a:xfrm>
          <a:prstGeom prst="rect">
            <a:avLst/>
          </a:prstGeom>
          <a:solidFill>
            <a:schemeClr val="accent3">
              <a:lumMod val="75000"/>
            </a:schemeClr>
          </a:solidFill>
        </p:spPr>
        <p:txBody>
          <a:bodyPr wrap="square" rtlCol="0">
            <a:spAutoFit/>
          </a:bodyPr>
          <a:lstStyle/>
          <a:p>
            <a:pPr algn="ctr"/>
            <a:r>
              <a:rPr lang="en-US" sz="4000" b="1" dirty="0">
                <a:solidFill>
                  <a:schemeClr val="bg1"/>
                </a:solidFill>
                <a:latin typeface="+mj-lt"/>
              </a:rPr>
              <a:t>Specific Aim Three</a:t>
            </a:r>
          </a:p>
        </p:txBody>
      </p:sp>
      <p:sp>
        <p:nvSpPr>
          <p:cNvPr id="22" name="TextBox 21"/>
          <p:cNvSpPr txBox="1"/>
          <p:nvPr/>
        </p:nvSpPr>
        <p:spPr>
          <a:xfrm>
            <a:off x="15219196" y="4985771"/>
            <a:ext cx="14328397" cy="707886"/>
          </a:xfrm>
          <a:prstGeom prst="rect">
            <a:avLst/>
          </a:prstGeom>
          <a:solidFill>
            <a:schemeClr val="accent3">
              <a:lumMod val="75000"/>
            </a:schemeClr>
          </a:solidFill>
        </p:spPr>
        <p:txBody>
          <a:bodyPr wrap="square" rtlCol="0">
            <a:spAutoFit/>
          </a:bodyPr>
          <a:lstStyle/>
          <a:p>
            <a:pPr algn="ctr"/>
            <a:r>
              <a:rPr lang="en-US" sz="4000" b="1" dirty="0">
                <a:solidFill>
                  <a:schemeClr val="bg1"/>
                </a:solidFill>
                <a:latin typeface="+mj-lt"/>
              </a:rPr>
              <a:t>Specific Aim One</a:t>
            </a:r>
          </a:p>
        </p:txBody>
      </p:sp>
      <p:sp>
        <p:nvSpPr>
          <p:cNvPr id="27" name="TextBox 26"/>
          <p:cNvSpPr txBox="1"/>
          <p:nvPr/>
        </p:nvSpPr>
        <p:spPr>
          <a:xfrm>
            <a:off x="698661" y="5940840"/>
            <a:ext cx="14104335" cy="4031873"/>
          </a:xfrm>
          <a:prstGeom prst="rect">
            <a:avLst/>
          </a:prstGeom>
          <a:noFill/>
        </p:spPr>
        <p:txBody>
          <a:bodyPr wrap="square" rtlCol="0">
            <a:spAutoFit/>
          </a:bodyPr>
          <a:lstStyle/>
          <a:p>
            <a:pPr algn="just">
              <a:spcAft>
                <a:spcPts val="1200"/>
              </a:spcAft>
            </a:pPr>
            <a:r>
              <a:rPr lang="en-US" sz="3200" dirty="0"/>
              <a:t>The Hemophilia Outreach Center (HOC) aims to improve pediatric to adult transition beginning with patients 12 years old and ending with patients turning 23 years and/or patient completes and feels comfortable with all steps of transition. By working on the process, we expect to improve patient self-advocacy in managing their own health, patient health outcomes and patient satisfaction with the transition process. It is important to work on this now because many young adults still rely on parents for medication management, it is a quality measure, many young adults demonstrate non-compliance, and it will improve health outcomes.</a:t>
            </a:r>
          </a:p>
        </p:txBody>
      </p:sp>
      <p:sp>
        <p:nvSpPr>
          <p:cNvPr id="13" name="TextBox 12"/>
          <p:cNvSpPr txBox="1"/>
          <p:nvPr/>
        </p:nvSpPr>
        <p:spPr>
          <a:xfrm>
            <a:off x="30306213" y="31220179"/>
            <a:ext cx="11781421" cy="584775"/>
          </a:xfrm>
          <a:prstGeom prst="rect">
            <a:avLst/>
          </a:prstGeom>
          <a:noFill/>
          <a:ln>
            <a:solidFill>
              <a:schemeClr val="accent1">
                <a:shade val="50000"/>
              </a:schemeClr>
            </a:solidFill>
          </a:ln>
        </p:spPr>
        <p:txBody>
          <a:bodyPr wrap="square" rtlCol="0">
            <a:spAutoFit/>
          </a:bodyPr>
          <a:lstStyle/>
          <a:p>
            <a:pPr algn="ctr"/>
            <a:r>
              <a:rPr lang="en-US" sz="3200" b="1" u="sng" dirty="0"/>
              <a:t>Funding Source:</a:t>
            </a:r>
            <a:r>
              <a:rPr lang="en-US" sz="3200" dirty="0"/>
              <a:t> HRSA Grant Number UC8C24079</a:t>
            </a:r>
            <a:endParaRPr lang="en-US" sz="3200" b="1" u="sng" dirty="0"/>
          </a:p>
        </p:txBody>
      </p:sp>
      <p:sp>
        <p:nvSpPr>
          <p:cNvPr id="2" name="TextBox 1"/>
          <p:cNvSpPr txBox="1"/>
          <p:nvPr/>
        </p:nvSpPr>
        <p:spPr>
          <a:xfrm>
            <a:off x="641988" y="11399648"/>
            <a:ext cx="14430612" cy="5724644"/>
          </a:xfrm>
          <a:prstGeom prst="rect">
            <a:avLst/>
          </a:prstGeom>
          <a:noFill/>
        </p:spPr>
        <p:txBody>
          <a:bodyPr wrap="square" rtlCol="0">
            <a:spAutoFit/>
          </a:bodyPr>
          <a:lstStyle/>
          <a:p>
            <a:r>
              <a:rPr lang="en-US" sz="3200" dirty="0"/>
              <a:t>The process of transitioning patients to adult medical care can be delayed or incomplete due to failure to address barriers to the process. These barriers include:</a:t>
            </a:r>
          </a:p>
          <a:p>
            <a:pPr marL="457200" indent="-457200">
              <a:buFont typeface="Arial" panose="020B0604020202020204" pitchFamily="34" charset="0"/>
              <a:buChar char="•"/>
            </a:pPr>
            <a:r>
              <a:rPr lang="en-US" sz="3200" dirty="0"/>
              <a:t>Many patients/parents are not aware of what the word transition means, thus are confused when staff talks to them about it</a:t>
            </a:r>
          </a:p>
          <a:p>
            <a:pPr marL="457200" indent="-457200">
              <a:buFont typeface="Arial" panose="020B0604020202020204" pitchFamily="34" charset="0"/>
              <a:buChar char="•"/>
            </a:pPr>
            <a:r>
              <a:rPr lang="en-US" sz="3200" dirty="0"/>
              <a:t>HOC does not have a method to provide evidence the patient is capable and competent to address his or her own healthcare needs during and after transition</a:t>
            </a:r>
          </a:p>
          <a:p>
            <a:pPr marL="457200" indent="-457200">
              <a:buFont typeface="Arial" panose="020B0604020202020204" pitchFamily="34" charset="0"/>
              <a:buChar char="•"/>
            </a:pPr>
            <a:r>
              <a:rPr lang="en-US" sz="3200" dirty="0"/>
              <a:t>HOC is not currently able to verify it is providing a transition process</a:t>
            </a:r>
          </a:p>
          <a:p>
            <a:pPr marL="457200" indent="-457200">
              <a:buFont typeface="Arial" panose="020B0604020202020204" pitchFamily="34" charset="0"/>
              <a:buChar char="•"/>
            </a:pPr>
            <a:r>
              <a:rPr lang="en-US" sz="3200" dirty="0"/>
              <a:t>HOC is not currently able to effectively collect and retrieve the data verifying patients are making improvement in the transition process</a:t>
            </a:r>
          </a:p>
          <a:p>
            <a:endParaRPr lang="en-US" sz="1400" dirty="0"/>
          </a:p>
          <a:p>
            <a:r>
              <a:rPr lang="en-US" sz="3200" b="1" dirty="0"/>
              <a:t>HTC demographics </a:t>
            </a:r>
            <a:r>
              <a:rPr lang="en-US" sz="3200" dirty="0"/>
              <a:t>– Freestanding, Urban/Rural, Life-span HTC – 445 patients (67 patients 12-22 years old)</a:t>
            </a:r>
          </a:p>
        </p:txBody>
      </p:sp>
      <p:sp>
        <p:nvSpPr>
          <p:cNvPr id="3" name="TextBox 2"/>
          <p:cNvSpPr txBox="1"/>
          <p:nvPr/>
        </p:nvSpPr>
        <p:spPr>
          <a:xfrm>
            <a:off x="698661" y="18532105"/>
            <a:ext cx="13964233" cy="9941183"/>
          </a:xfrm>
          <a:prstGeom prst="rect">
            <a:avLst/>
          </a:prstGeom>
          <a:noFill/>
        </p:spPr>
        <p:txBody>
          <a:bodyPr wrap="square" rtlCol="0">
            <a:spAutoFit/>
          </a:bodyPr>
          <a:lstStyle/>
          <a:p>
            <a:pPr marL="457200" indent="-457200">
              <a:buFont typeface="Arial" panose="020B0604020202020204" pitchFamily="34" charset="0"/>
              <a:buChar char="•"/>
            </a:pPr>
            <a:r>
              <a:rPr lang="en-US" sz="3200" dirty="0"/>
              <a:t>Standards for transitioning bleeding disorder patients were obtained from NHF’s website, reviewed and divided by each discipline (A)</a:t>
            </a:r>
          </a:p>
          <a:p>
            <a:pPr marL="457200" indent="-457200">
              <a:buFont typeface="Arial" panose="020B0604020202020204" pitchFamily="34" charset="0"/>
              <a:buChar char="•"/>
            </a:pPr>
            <a:r>
              <a:rPr lang="en-US" sz="3200" dirty="0"/>
              <a:t>Initial meeting in Baltimore helped identify goal of first Specific Aim: to educate patients and families regarding what transition means (B)</a:t>
            </a:r>
          </a:p>
          <a:p>
            <a:pPr marL="457200" indent="-457200">
              <a:buFont typeface="Arial" panose="020B0604020202020204" pitchFamily="34" charset="0"/>
              <a:buChar char="•"/>
            </a:pPr>
            <a:r>
              <a:rPr lang="en-US" sz="3200" dirty="0"/>
              <a:t>Integrated Care Clinic process developed and refined to have pediatric hematologist and nurses explain transition meaning to patients and pharmacist to review and determine understanding – after process was in place, response data was collected (C)</a:t>
            </a:r>
          </a:p>
          <a:p>
            <a:pPr marL="457200" indent="-457200">
              <a:buFont typeface="Arial" panose="020B0604020202020204" pitchFamily="34" charset="0"/>
              <a:buChar char="•"/>
            </a:pPr>
            <a:r>
              <a:rPr lang="en-US" sz="3200" dirty="0"/>
              <a:t>Cycle times during Integrated Care Clinic began to be tracked and collected (D)</a:t>
            </a:r>
          </a:p>
          <a:p>
            <a:pPr marL="457200" indent="-457200">
              <a:buFont typeface="Arial" panose="020B0604020202020204" pitchFamily="34" charset="0"/>
              <a:buChar char="•"/>
            </a:pPr>
            <a:r>
              <a:rPr lang="en-US" sz="3200" dirty="0"/>
              <a:t>HOC educational forums, newsletter and community events were utilized to educate patients and parents about transition (E1, E2, E3)</a:t>
            </a:r>
          </a:p>
          <a:p>
            <a:pPr marL="457200" indent="-457200">
              <a:buFont typeface="Arial" panose="020B0604020202020204" pitchFamily="34" charset="0"/>
              <a:buChar char="•"/>
            </a:pPr>
            <a:r>
              <a:rPr lang="en-US" sz="3200" dirty="0"/>
              <a:t>Standards for transitioning bleeding disorder patients were formalized into Policies and Procedures after each discipline reviewed relevant transition guidelines (F) </a:t>
            </a:r>
          </a:p>
          <a:p>
            <a:pPr marL="457200" indent="-457200">
              <a:buFont typeface="Arial" panose="020B0604020202020204" pitchFamily="34" charset="0"/>
              <a:buChar char="•"/>
            </a:pPr>
            <a:r>
              <a:rPr lang="en-US" sz="3200" dirty="0"/>
              <a:t>In each patient’s Comprehensive Treatment Plan Summary a section was added for each discipline to document he or she covered applicable transition standards with the patient (G)</a:t>
            </a:r>
          </a:p>
          <a:p>
            <a:pPr marL="457200" indent="-457200">
              <a:buFont typeface="Arial" panose="020B0604020202020204" pitchFamily="34" charset="0"/>
              <a:buChar char="•"/>
            </a:pPr>
            <a:r>
              <a:rPr lang="en-US" sz="3200" dirty="0"/>
              <a:t>American Society of Hematology - Hemophilia Transition Readiness Assessment Survey Template was modified to assess patient’s capacity to manage his or her own healthcare needs (H)</a:t>
            </a:r>
          </a:p>
        </p:txBody>
      </p:sp>
      <p:grpSp>
        <p:nvGrpSpPr>
          <p:cNvPr id="52" name="Group 51"/>
          <p:cNvGrpSpPr/>
          <p:nvPr/>
        </p:nvGrpSpPr>
        <p:grpSpPr>
          <a:xfrm>
            <a:off x="842881" y="30037350"/>
            <a:ext cx="27642024" cy="2501659"/>
            <a:chOff x="15421233" y="5333541"/>
            <a:chExt cx="27642024" cy="2501659"/>
          </a:xfrm>
        </p:grpSpPr>
        <p:cxnSp>
          <p:nvCxnSpPr>
            <p:cNvPr id="34" name="Straight Connector 33"/>
            <p:cNvCxnSpPr/>
            <p:nvPr/>
          </p:nvCxnSpPr>
          <p:spPr>
            <a:xfrm flipV="1">
              <a:off x="22482050" y="5851706"/>
              <a:ext cx="0" cy="150622"/>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15421233" y="5333541"/>
              <a:ext cx="27642024" cy="2501659"/>
              <a:chOff x="15408943" y="6965402"/>
              <a:chExt cx="27642024" cy="2501659"/>
            </a:xfrm>
          </p:grpSpPr>
          <p:grpSp>
            <p:nvGrpSpPr>
              <p:cNvPr id="48" name="Group 47"/>
              <p:cNvGrpSpPr/>
              <p:nvPr/>
            </p:nvGrpSpPr>
            <p:grpSpPr>
              <a:xfrm>
                <a:off x="15408943" y="6965402"/>
                <a:ext cx="27642024" cy="2501659"/>
                <a:chOff x="15408943" y="6965402"/>
                <a:chExt cx="27642024" cy="2501659"/>
              </a:xfrm>
            </p:grpSpPr>
            <p:grpSp>
              <p:nvGrpSpPr>
                <p:cNvPr id="46" name="Group 45"/>
                <p:cNvGrpSpPr/>
                <p:nvPr/>
              </p:nvGrpSpPr>
              <p:grpSpPr>
                <a:xfrm>
                  <a:off x="15408943" y="6965402"/>
                  <a:ext cx="27642024" cy="2501659"/>
                  <a:chOff x="15408943" y="6965402"/>
                  <a:chExt cx="27642024" cy="2501659"/>
                </a:xfrm>
              </p:grpSpPr>
              <p:sp>
                <p:nvSpPr>
                  <p:cNvPr id="23" name="TextBox 22"/>
                  <p:cNvSpPr txBox="1"/>
                  <p:nvPr/>
                </p:nvSpPr>
                <p:spPr>
                  <a:xfrm>
                    <a:off x="15408943" y="7911206"/>
                    <a:ext cx="27642024" cy="584775"/>
                  </a:xfrm>
                  <a:prstGeom prst="rect">
                    <a:avLst/>
                  </a:prstGeom>
                  <a:solidFill>
                    <a:schemeClr val="bg2">
                      <a:lumMod val="75000"/>
                    </a:schemeClr>
                  </a:solidFill>
                </p:spPr>
                <p:txBody>
                  <a:bodyPr wrap="square" numCol="10" rtlCol="0">
                    <a:spAutoFit/>
                  </a:bodyPr>
                  <a:lstStyle/>
                  <a:p>
                    <a:pPr algn="ctr"/>
                    <a:r>
                      <a:rPr lang="en-US" sz="3200" b="1" dirty="0">
                        <a:latin typeface="+mj-lt"/>
                      </a:rPr>
                      <a:t>January February</a:t>
                    </a:r>
                  </a:p>
                  <a:p>
                    <a:pPr algn="ctr"/>
                    <a:r>
                      <a:rPr lang="en-US" sz="3200" b="1" dirty="0">
                        <a:latin typeface="+mj-lt"/>
                      </a:rPr>
                      <a:t> March</a:t>
                    </a:r>
                  </a:p>
                  <a:p>
                    <a:pPr algn="ctr"/>
                    <a:r>
                      <a:rPr lang="en-US" sz="3200" b="1" dirty="0">
                        <a:latin typeface="+mj-lt"/>
                      </a:rPr>
                      <a:t> April</a:t>
                    </a:r>
                  </a:p>
                  <a:p>
                    <a:pPr algn="ctr"/>
                    <a:r>
                      <a:rPr lang="en-US" sz="3200" b="1" dirty="0">
                        <a:latin typeface="+mj-lt"/>
                      </a:rPr>
                      <a:t> May</a:t>
                    </a:r>
                  </a:p>
                  <a:p>
                    <a:pPr algn="ctr"/>
                    <a:r>
                      <a:rPr lang="en-US" sz="3200" b="1" dirty="0">
                        <a:latin typeface="+mj-lt"/>
                      </a:rPr>
                      <a:t> June</a:t>
                    </a:r>
                  </a:p>
                  <a:p>
                    <a:pPr algn="ctr"/>
                    <a:r>
                      <a:rPr lang="en-US" sz="3200" b="1" dirty="0">
                        <a:latin typeface="+mj-lt"/>
                      </a:rPr>
                      <a:t> July</a:t>
                    </a:r>
                  </a:p>
                  <a:p>
                    <a:pPr algn="ctr"/>
                    <a:r>
                      <a:rPr lang="en-US" sz="3200" b="1" dirty="0">
                        <a:latin typeface="+mj-lt"/>
                      </a:rPr>
                      <a:t> August</a:t>
                    </a:r>
                  </a:p>
                  <a:p>
                    <a:pPr algn="ctr"/>
                    <a:r>
                      <a:rPr lang="en-US" sz="3200" b="1" dirty="0">
                        <a:latin typeface="+mj-lt"/>
                      </a:rPr>
                      <a:t> September</a:t>
                    </a:r>
                  </a:p>
                  <a:p>
                    <a:pPr algn="ctr"/>
                    <a:r>
                      <a:rPr lang="en-US" sz="3200" b="1" dirty="0">
                        <a:latin typeface="+mj-lt"/>
                      </a:rPr>
                      <a:t> October</a:t>
                    </a:r>
                  </a:p>
                </p:txBody>
              </p:sp>
              <p:grpSp>
                <p:nvGrpSpPr>
                  <p:cNvPr id="45" name="Group 44"/>
                  <p:cNvGrpSpPr/>
                  <p:nvPr/>
                </p:nvGrpSpPr>
                <p:grpSpPr>
                  <a:xfrm>
                    <a:off x="15537712" y="6965402"/>
                    <a:ext cx="21416954" cy="2501659"/>
                    <a:chOff x="15537712" y="6965402"/>
                    <a:chExt cx="21416954" cy="2501659"/>
                  </a:xfrm>
                </p:grpSpPr>
                <p:grpSp>
                  <p:nvGrpSpPr>
                    <p:cNvPr id="44" name="Group 43"/>
                    <p:cNvGrpSpPr/>
                    <p:nvPr/>
                  </p:nvGrpSpPr>
                  <p:grpSpPr>
                    <a:xfrm>
                      <a:off x="15537712" y="6965402"/>
                      <a:ext cx="21416954" cy="2457796"/>
                      <a:chOff x="15537712" y="6965402"/>
                      <a:chExt cx="21416954" cy="2457796"/>
                    </a:xfrm>
                  </p:grpSpPr>
                  <p:grpSp>
                    <p:nvGrpSpPr>
                      <p:cNvPr id="5" name="Group 4"/>
                      <p:cNvGrpSpPr/>
                      <p:nvPr/>
                    </p:nvGrpSpPr>
                    <p:grpSpPr>
                      <a:xfrm>
                        <a:off x="15537712" y="7113203"/>
                        <a:ext cx="1097280" cy="690458"/>
                        <a:chOff x="15537712" y="7113203"/>
                        <a:chExt cx="1097280" cy="690458"/>
                      </a:xfrm>
                    </p:grpSpPr>
                    <p:sp>
                      <p:nvSpPr>
                        <p:cNvPr id="12" name="TextBox 11"/>
                        <p:cNvSpPr txBox="1"/>
                        <p:nvPr/>
                      </p:nvSpPr>
                      <p:spPr>
                        <a:xfrm>
                          <a:off x="15773400" y="7113203"/>
                          <a:ext cx="381000" cy="584775"/>
                        </a:xfrm>
                        <a:prstGeom prst="rect">
                          <a:avLst/>
                        </a:prstGeom>
                        <a:noFill/>
                      </p:spPr>
                      <p:txBody>
                        <a:bodyPr wrap="square" rtlCol="0">
                          <a:spAutoFit/>
                        </a:bodyPr>
                        <a:lstStyle/>
                        <a:p>
                          <a:r>
                            <a:rPr lang="en-US" sz="3200" dirty="0"/>
                            <a:t>A</a:t>
                          </a:r>
                        </a:p>
                      </p:txBody>
                    </p:sp>
                    <p:cxnSp>
                      <p:nvCxnSpPr>
                        <p:cNvPr id="16" name="Straight Connector 15"/>
                        <p:cNvCxnSpPr/>
                        <p:nvPr/>
                      </p:nvCxnSpPr>
                      <p:spPr>
                        <a:xfrm>
                          <a:off x="15537712" y="7803661"/>
                          <a:ext cx="1097280" cy="0"/>
                        </a:xfrm>
                        <a:prstGeom prst="line">
                          <a:avLst/>
                        </a:prstGeom>
                        <a:ln w="41275"/>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flipV="1">
                          <a:off x="15968330" y="7634189"/>
                          <a:ext cx="0" cy="150622"/>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 name="Group 6"/>
                      <p:cNvGrpSpPr/>
                      <p:nvPr/>
                    </p:nvGrpSpPr>
                    <p:grpSpPr>
                      <a:xfrm>
                        <a:off x="17116425" y="8607848"/>
                        <a:ext cx="381000" cy="726392"/>
                        <a:chOff x="17116425" y="8607848"/>
                        <a:chExt cx="381000" cy="726392"/>
                      </a:xfrm>
                    </p:grpSpPr>
                    <p:sp>
                      <p:nvSpPr>
                        <p:cNvPr id="26" name="TextBox 25"/>
                        <p:cNvSpPr txBox="1"/>
                        <p:nvPr/>
                      </p:nvSpPr>
                      <p:spPr>
                        <a:xfrm>
                          <a:off x="17116425" y="8749465"/>
                          <a:ext cx="381000" cy="584775"/>
                        </a:xfrm>
                        <a:prstGeom prst="rect">
                          <a:avLst/>
                        </a:prstGeom>
                        <a:noFill/>
                      </p:spPr>
                      <p:txBody>
                        <a:bodyPr wrap="square" rtlCol="0">
                          <a:spAutoFit/>
                        </a:bodyPr>
                        <a:lstStyle/>
                        <a:p>
                          <a:r>
                            <a:rPr lang="en-US" sz="3200" dirty="0"/>
                            <a:t>B</a:t>
                          </a:r>
                        </a:p>
                      </p:txBody>
                    </p:sp>
                    <p:cxnSp>
                      <p:nvCxnSpPr>
                        <p:cNvPr id="29" name="Straight Connector 28"/>
                        <p:cNvCxnSpPr/>
                        <p:nvPr/>
                      </p:nvCxnSpPr>
                      <p:spPr>
                        <a:xfrm flipV="1">
                          <a:off x="17306925" y="8609332"/>
                          <a:ext cx="0" cy="150622"/>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173575" y="8607848"/>
                          <a:ext cx="266701" cy="0"/>
                        </a:xfrm>
                        <a:prstGeom prst="line">
                          <a:avLst/>
                        </a:prstGeom>
                        <a:ln w="41275"/>
                      </p:spPr>
                      <p:style>
                        <a:lnRef idx="1">
                          <a:schemeClr val="dk1"/>
                        </a:lnRef>
                        <a:fillRef idx="0">
                          <a:schemeClr val="dk1"/>
                        </a:fillRef>
                        <a:effectRef idx="0">
                          <a:schemeClr val="dk1"/>
                        </a:effectRef>
                        <a:fontRef idx="minor">
                          <a:schemeClr val="tx1"/>
                        </a:fontRef>
                      </p:style>
                    </p:cxnSp>
                  </p:grpSp>
                  <p:grpSp>
                    <p:nvGrpSpPr>
                      <p:cNvPr id="38" name="Group 37"/>
                      <p:cNvGrpSpPr/>
                      <p:nvPr/>
                    </p:nvGrpSpPr>
                    <p:grpSpPr>
                      <a:xfrm>
                        <a:off x="21643850" y="6965402"/>
                        <a:ext cx="15310816" cy="684904"/>
                        <a:chOff x="21643850" y="6965402"/>
                        <a:chExt cx="15310816" cy="684904"/>
                      </a:xfrm>
                    </p:grpSpPr>
                    <p:grpSp>
                      <p:nvGrpSpPr>
                        <p:cNvPr id="33" name="Group 32"/>
                        <p:cNvGrpSpPr/>
                        <p:nvPr/>
                      </p:nvGrpSpPr>
                      <p:grpSpPr>
                        <a:xfrm>
                          <a:off x="21643850" y="6965402"/>
                          <a:ext cx="4027298" cy="684904"/>
                          <a:chOff x="21643850" y="6965402"/>
                          <a:chExt cx="4027298" cy="684904"/>
                        </a:xfrm>
                      </p:grpSpPr>
                      <p:grpSp>
                        <p:nvGrpSpPr>
                          <p:cNvPr id="31" name="Group 30"/>
                          <p:cNvGrpSpPr/>
                          <p:nvPr/>
                        </p:nvGrpSpPr>
                        <p:grpSpPr>
                          <a:xfrm>
                            <a:off x="21643850" y="6965402"/>
                            <a:ext cx="1676400" cy="684904"/>
                            <a:chOff x="21643850" y="6965402"/>
                            <a:chExt cx="1676400" cy="684904"/>
                          </a:xfrm>
                        </p:grpSpPr>
                        <p:cxnSp>
                          <p:nvCxnSpPr>
                            <p:cNvPr id="32" name="Straight Connector 31"/>
                            <p:cNvCxnSpPr/>
                            <p:nvPr/>
                          </p:nvCxnSpPr>
                          <p:spPr>
                            <a:xfrm>
                              <a:off x="21643850" y="7647395"/>
                              <a:ext cx="1676400" cy="2911"/>
                            </a:xfrm>
                            <a:prstGeom prst="line">
                              <a:avLst/>
                            </a:prstGeom>
                            <a:ln w="41275"/>
                          </p:spPr>
                          <p:style>
                            <a:lnRef idx="1">
                              <a:schemeClr val="dk1"/>
                            </a:lnRef>
                            <a:fillRef idx="0">
                              <a:schemeClr val="dk1"/>
                            </a:fillRef>
                            <a:effectRef idx="0">
                              <a:schemeClr val="dk1"/>
                            </a:effectRef>
                            <a:fontRef idx="minor">
                              <a:schemeClr val="tx1"/>
                            </a:fontRef>
                          </p:style>
                        </p:cxnSp>
                        <p:sp>
                          <p:nvSpPr>
                            <p:cNvPr id="35" name="TextBox 34"/>
                            <p:cNvSpPr txBox="1"/>
                            <p:nvPr/>
                          </p:nvSpPr>
                          <p:spPr>
                            <a:xfrm>
                              <a:off x="22172237" y="6965402"/>
                              <a:ext cx="659358" cy="584775"/>
                            </a:xfrm>
                            <a:prstGeom prst="rect">
                              <a:avLst/>
                            </a:prstGeom>
                            <a:noFill/>
                          </p:spPr>
                          <p:txBody>
                            <a:bodyPr wrap="square" rtlCol="0">
                              <a:spAutoFit/>
                            </a:bodyPr>
                            <a:lstStyle/>
                            <a:p>
                              <a:r>
                                <a:rPr lang="en-US" sz="3200" dirty="0"/>
                                <a:t>E1</a:t>
                              </a:r>
                            </a:p>
                          </p:txBody>
                        </p:sp>
                      </p:grpSp>
                      <p:sp>
                        <p:nvSpPr>
                          <p:cNvPr id="37" name="TextBox 36"/>
                          <p:cNvSpPr txBox="1"/>
                          <p:nvPr/>
                        </p:nvSpPr>
                        <p:spPr>
                          <a:xfrm>
                            <a:off x="25005331" y="7055448"/>
                            <a:ext cx="665817" cy="584775"/>
                          </a:xfrm>
                          <a:prstGeom prst="rect">
                            <a:avLst/>
                          </a:prstGeom>
                          <a:noFill/>
                        </p:spPr>
                        <p:txBody>
                          <a:bodyPr wrap="square" rtlCol="0">
                            <a:spAutoFit/>
                          </a:bodyPr>
                          <a:lstStyle/>
                          <a:p>
                            <a:r>
                              <a:rPr lang="en-US" sz="3200" dirty="0"/>
                              <a:t>E2</a:t>
                            </a:r>
                          </a:p>
                        </p:txBody>
                      </p:sp>
                    </p:grpSp>
                    <p:sp>
                      <p:nvSpPr>
                        <p:cNvPr id="43" name="TextBox 42"/>
                        <p:cNvSpPr txBox="1"/>
                        <p:nvPr/>
                      </p:nvSpPr>
                      <p:spPr>
                        <a:xfrm>
                          <a:off x="36254625" y="7044226"/>
                          <a:ext cx="700041" cy="584775"/>
                        </a:xfrm>
                        <a:prstGeom prst="rect">
                          <a:avLst/>
                        </a:prstGeom>
                        <a:noFill/>
                      </p:spPr>
                      <p:txBody>
                        <a:bodyPr wrap="square" rtlCol="0">
                          <a:spAutoFit/>
                        </a:bodyPr>
                        <a:lstStyle/>
                        <a:p>
                          <a:r>
                            <a:rPr lang="en-US" sz="3200" dirty="0"/>
                            <a:t>E3</a:t>
                          </a:r>
                        </a:p>
                      </p:txBody>
                    </p:sp>
                  </p:grpSp>
                  <p:grpSp>
                    <p:nvGrpSpPr>
                      <p:cNvPr id="40" name="Group 39"/>
                      <p:cNvGrpSpPr/>
                      <p:nvPr/>
                    </p:nvGrpSpPr>
                    <p:grpSpPr>
                      <a:xfrm>
                        <a:off x="19583400" y="7119771"/>
                        <a:ext cx="9692640" cy="683890"/>
                        <a:chOff x="19583400" y="7119771"/>
                        <a:chExt cx="9692640" cy="683890"/>
                      </a:xfrm>
                    </p:grpSpPr>
                    <p:grpSp>
                      <p:nvGrpSpPr>
                        <p:cNvPr id="39" name="Group 38"/>
                        <p:cNvGrpSpPr/>
                        <p:nvPr/>
                      </p:nvGrpSpPr>
                      <p:grpSpPr>
                        <a:xfrm>
                          <a:off x="19583400" y="7607519"/>
                          <a:ext cx="9692640" cy="196142"/>
                          <a:chOff x="19583400" y="7607519"/>
                          <a:chExt cx="9692640" cy="196142"/>
                        </a:xfrm>
                      </p:grpSpPr>
                      <p:cxnSp>
                        <p:nvCxnSpPr>
                          <p:cNvPr id="36" name="Straight Connector 35"/>
                          <p:cNvCxnSpPr/>
                          <p:nvPr/>
                        </p:nvCxnSpPr>
                        <p:spPr>
                          <a:xfrm>
                            <a:off x="27165300" y="7607519"/>
                            <a:ext cx="0" cy="196142"/>
                          </a:xfrm>
                          <a:prstGeom prst="line">
                            <a:avLst/>
                          </a:prstGeom>
                          <a:ln w="41275"/>
                        </p:spPr>
                        <p:style>
                          <a:lnRef idx="1">
                            <a:schemeClr val="dk1"/>
                          </a:lnRef>
                          <a:fillRef idx="0">
                            <a:schemeClr val="dk1"/>
                          </a:fillRef>
                          <a:effectRef idx="0">
                            <a:schemeClr val="dk1"/>
                          </a:effectRef>
                          <a:fontRef idx="minor">
                            <a:schemeClr val="tx1"/>
                          </a:fontRef>
                        </p:style>
                      </p:cxnSp>
                      <p:cxnSp>
                        <p:nvCxnSpPr>
                          <p:cNvPr id="47" name="Straight Connector 46"/>
                          <p:cNvCxnSpPr/>
                          <p:nvPr/>
                        </p:nvCxnSpPr>
                        <p:spPr>
                          <a:xfrm>
                            <a:off x="19583400" y="7803661"/>
                            <a:ext cx="9692640" cy="0"/>
                          </a:xfrm>
                          <a:prstGeom prst="line">
                            <a:avLst/>
                          </a:prstGeom>
                          <a:ln w="41275"/>
                        </p:spPr>
                        <p:style>
                          <a:lnRef idx="1">
                            <a:schemeClr val="dk1"/>
                          </a:lnRef>
                          <a:fillRef idx="0">
                            <a:schemeClr val="dk1"/>
                          </a:fillRef>
                          <a:effectRef idx="0">
                            <a:schemeClr val="dk1"/>
                          </a:effectRef>
                          <a:fontRef idx="minor">
                            <a:schemeClr val="tx1"/>
                          </a:fontRef>
                        </p:style>
                      </p:cxnSp>
                    </p:grpSp>
                    <p:sp>
                      <p:nvSpPr>
                        <p:cNvPr id="50" name="TextBox 49"/>
                        <p:cNvSpPr txBox="1"/>
                        <p:nvPr/>
                      </p:nvSpPr>
                      <p:spPr>
                        <a:xfrm>
                          <a:off x="27012900" y="7119771"/>
                          <a:ext cx="381000" cy="584775"/>
                        </a:xfrm>
                        <a:prstGeom prst="rect">
                          <a:avLst/>
                        </a:prstGeom>
                        <a:noFill/>
                      </p:spPr>
                      <p:txBody>
                        <a:bodyPr wrap="square" rtlCol="0">
                          <a:spAutoFit/>
                        </a:bodyPr>
                        <a:lstStyle/>
                        <a:p>
                          <a:r>
                            <a:rPr lang="en-US" sz="3200" dirty="0"/>
                            <a:t>F</a:t>
                          </a:r>
                        </a:p>
                      </p:txBody>
                    </p:sp>
                  </p:grpSp>
                  <p:grpSp>
                    <p:nvGrpSpPr>
                      <p:cNvPr id="14" name="Group 13"/>
                      <p:cNvGrpSpPr/>
                      <p:nvPr/>
                    </p:nvGrpSpPr>
                    <p:grpSpPr>
                      <a:xfrm>
                        <a:off x="19621501" y="8607848"/>
                        <a:ext cx="16268699" cy="815350"/>
                        <a:chOff x="19621501" y="8607848"/>
                        <a:chExt cx="16268699" cy="815350"/>
                      </a:xfrm>
                    </p:grpSpPr>
                    <p:cxnSp>
                      <p:nvCxnSpPr>
                        <p:cNvPr id="51" name="Straight Connector 50"/>
                        <p:cNvCxnSpPr/>
                        <p:nvPr/>
                      </p:nvCxnSpPr>
                      <p:spPr>
                        <a:xfrm flipV="1">
                          <a:off x="19621501" y="8607848"/>
                          <a:ext cx="16268699" cy="0"/>
                        </a:xfrm>
                        <a:prstGeom prst="line">
                          <a:avLst/>
                        </a:prstGeom>
                        <a:ln w="41275"/>
                      </p:spPr>
                      <p:style>
                        <a:lnRef idx="1">
                          <a:schemeClr val="dk1"/>
                        </a:lnRef>
                        <a:fillRef idx="0">
                          <a:schemeClr val="dk1"/>
                        </a:fillRef>
                        <a:effectRef idx="0">
                          <a:schemeClr val="dk1"/>
                        </a:effectRef>
                        <a:fontRef idx="minor">
                          <a:schemeClr val="tx1"/>
                        </a:fontRef>
                      </p:style>
                    </p:cxnSp>
                    <p:cxnSp>
                      <p:nvCxnSpPr>
                        <p:cNvPr id="53" name="Straight Connector 52"/>
                        <p:cNvCxnSpPr/>
                        <p:nvPr/>
                      </p:nvCxnSpPr>
                      <p:spPr>
                        <a:xfrm>
                          <a:off x="21412200" y="8607848"/>
                          <a:ext cx="0" cy="196142"/>
                        </a:xfrm>
                        <a:prstGeom prst="line">
                          <a:avLst/>
                        </a:prstGeom>
                        <a:ln w="41275"/>
                      </p:spPr>
                      <p:style>
                        <a:lnRef idx="1">
                          <a:schemeClr val="dk1"/>
                        </a:lnRef>
                        <a:fillRef idx="0">
                          <a:schemeClr val="dk1"/>
                        </a:fillRef>
                        <a:effectRef idx="0">
                          <a:schemeClr val="dk1"/>
                        </a:effectRef>
                        <a:fontRef idx="minor">
                          <a:schemeClr val="tx1"/>
                        </a:fontRef>
                      </p:style>
                    </p:cxnSp>
                    <p:sp>
                      <p:nvSpPr>
                        <p:cNvPr id="54" name="TextBox 53"/>
                        <p:cNvSpPr txBox="1"/>
                        <p:nvPr/>
                      </p:nvSpPr>
                      <p:spPr>
                        <a:xfrm>
                          <a:off x="21221700" y="8838423"/>
                          <a:ext cx="381000" cy="584775"/>
                        </a:xfrm>
                        <a:prstGeom prst="rect">
                          <a:avLst/>
                        </a:prstGeom>
                        <a:noFill/>
                      </p:spPr>
                      <p:txBody>
                        <a:bodyPr wrap="square" rtlCol="0">
                          <a:spAutoFit/>
                        </a:bodyPr>
                        <a:lstStyle/>
                        <a:p>
                          <a:r>
                            <a:rPr lang="en-US" sz="3200" dirty="0"/>
                            <a:t>C</a:t>
                          </a:r>
                        </a:p>
                      </p:txBody>
                    </p:sp>
                  </p:grpSp>
                </p:grpSp>
                <p:grpSp>
                  <p:nvGrpSpPr>
                    <p:cNvPr id="18" name="Group 17"/>
                    <p:cNvGrpSpPr/>
                    <p:nvPr/>
                  </p:nvGrpSpPr>
                  <p:grpSpPr>
                    <a:xfrm>
                      <a:off x="24247389" y="8759954"/>
                      <a:ext cx="7909011" cy="707107"/>
                      <a:chOff x="24247389" y="8759954"/>
                      <a:chExt cx="7909011" cy="707107"/>
                    </a:xfrm>
                  </p:grpSpPr>
                  <p:cxnSp>
                    <p:nvCxnSpPr>
                      <p:cNvPr id="55" name="Straight Connector 54"/>
                      <p:cNvCxnSpPr/>
                      <p:nvPr/>
                    </p:nvCxnSpPr>
                    <p:spPr>
                      <a:xfrm>
                        <a:off x="24247389" y="8759954"/>
                        <a:ext cx="7909011" cy="0"/>
                      </a:xfrm>
                      <a:prstGeom prst="line">
                        <a:avLst/>
                      </a:prstGeom>
                      <a:ln w="41275"/>
                    </p:spPr>
                    <p:style>
                      <a:lnRef idx="1">
                        <a:schemeClr val="dk1"/>
                      </a:lnRef>
                      <a:fillRef idx="0">
                        <a:schemeClr val="dk1"/>
                      </a:fillRef>
                      <a:effectRef idx="0">
                        <a:schemeClr val="dk1"/>
                      </a:effectRef>
                      <a:fontRef idx="minor">
                        <a:schemeClr val="tx1"/>
                      </a:fontRef>
                    </p:style>
                  </p:cxnSp>
                  <p:cxnSp>
                    <p:nvCxnSpPr>
                      <p:cNvPr id="58" name="Straight Connector 57"/>
                      <p:cNvCxnSpPr/>
                      <p:nvPr/>
                    </p:nvCxnSpPr>
                    <p:spPr>
                      <a:xfrm>
                        <a:off x="27203400" y="8759954"/>
                        <a:ext cx="0" cy="196142"/>
                      </a:xfrm>
                      <a:prstGeom prst="line">
                        <a:avLst/>
                      </a:prstGeom>
                      <a:ln w="41275"/>
                    </p:spPr>
                    <p:style>
                      <a:lnRef idx="1">
                        <a:schemeClr val="dk1"/>
                      </a:lnRef>
                      <a:fillRef idx="0">
                        <a:schemeClr val="dk1"/>
                      </a:fillRef>
                      <a:effectRef idx="0">
                        <a:schemeClr val="dk1"/>
                      </a:effectRef>
                      <a:fontRef idx="minor">
                        <a:schemeClr val="tx1"/>
                      </a:fontRef>
                    </p:style>
                  </p:cxnSp>
                  <p:sp>
                    <p:nvSpPr>
                      <p:cNvPr id="59" name="TextBox 58"/>
                      <p:cNvSpPr txBox="1"/>
                      <p:nvPr/>
                    </p:nvSpPr>
                    <p:spPr>
                      <a:xfrm>
                        <a:off x="27012900" y="8882286"/>
                        <a:ext cx="381000" cy="584775"/>
                      </a:xfrm>
                      <a:prstGeom prst="rect">
                        <a:avLst/>
                      </a:prstGeom>
                      <a:noFill/>
                    </p:spPr>
                    <p:txBody>
                      <a:bodyPr wrap="square" rtlCol="0">
                        <a:spAutoFit/>
                      </a:bodyPr>
                      <a:lstStyle/>
                      <a:p>
                        <a:r>
                          <a:rPr lang="en-US" sz="3200" dirty="0"/>
                          <a:t>D</a:t>
                        </a:r>
                      </a:p>
                    </p:txBody>
                  </p:sp>
                </p:grpSp>
              </p:grpSp>
            </p:grpSp>
            <p:grpSp>
              <p:nvGrpSpPr>
                <p:cNvPr id="41" name="Group 40"/>
                <p:cNvGrpSpPr/>
                <p:nvPr/>
              </p:nvGrpSpPr>
              <p:grpSpPr>
                <a:xfrm>
                  <a:off x="29458283" y="7084008"/>
                  <a:ext cx="13592684" cy="719653"/>
                  <a:chOff x="29458283" y="7084008"/>
                  <a:chExt cx="13592684" cy="719653"/>
                </a:xfrm>
              </p:grpSpPr>
              <p:cxnSp>
                <p:nvCxnSpPr>
                  <p:cNvPr id="61" name="Straight Connector 60"/>
                  <p:cNvCxnSpPr/>
                  <p:nvPr/>
                </p:nvCxnSpPr>
                <p:spPr>
                  <a:xfrm>
                    <a:off x="29458283" y="7803661"/>
                    <a:ext cx="13592684" cy="0"/>
                  </a:xfrm>
                  <a:prstGeom prst="line">
                    <a:avLst/>
                  </a:prstGeom>
                  <a:ln w="41275"/>
                </p:spPr>
                <p:style>
                  <a:lnRef idx="1">
                    <a:schemeClr val="dk1"/>
                  </a:lnRef>
                  <a:fillRef idx="0">
                    <a:schemeClr val="dk1"/>
                  </a:fillRef>
                  <a:effectRef idx="0">
                    <a:schemeClr val="dk1"/>
                  </a:effectRef>
                  <a:fontRef idx="minor">
                    <a:schemeClr val="tx1"/>
                  </a:fontRef>
                </p:style>
              </p:cxnSp>
              <p:cxnSp>
                <p:nvCxnSpPr>
                  <p:cNvPr id="63" name="Straight Connector 62"/>
                  <p:cNvCxnSpPr/>
                  <p:nvPr/>
                </p:nvCxnSpPr>
                <p:spPr>
                  <a:xfrm>
                    <a:off x="31394400" y="7607519"/>
                    <a:ext cx="0" cy="196142"/>
                  </a:xfrm>
                  <a:prstGeom prst="line">
                    <a:avLst/>
                  </a:prstGeom>
                  <a:ln w="41275"/>
                </p:spPr>
                <p:style>
                  <a:lnRef idx="1">
                    <a:schemeClr val="dk1"/>
                  </a:lnRef>
                  <a:fillRef idx="0">
                    <a:schemeClr val="dk1"/>
                  </a:fillRef>
                  <a:effectRef idx="0">
                    <a:schemeClr val="dk1"/>
                  </a:effectRef>
                  <a:fontRef idx="minor">
                    <a:schemeClr val="tx1"/>
                  </a:fontRef>
                </p:style>
              </p:cxnSp>
              <p:sp>
                <p:nvSpPr>
                  <p:cNvPr id="64" name="TextBox 63"/>
                  <p:cNvSpPr txBox="1"/>
                  <p:nvPr/>
                </p:nvSpPr>
                <p:spPr>
                  <a:xfrm>
                    <a:off x="31173822" y="7084008"/>
                    <a:ext cx="438410" cy="584775"/>
                  </a:xfrm>
                  <a:prstGeom prst="rect">
                    <a:avLst/>
                  </a:prstGeom>
                  <a:noFill/>
                </p:spPr>
                <p:txBody>
                  <a:bodyPr wrap="square" rtlCol="0">
                    <a:spAutoFit/>
                  </a:bodyPr>
                  <a:lstStyle/>
                  <a:p>
                    <a:r>
                      <a:rPr lang="en-US" sz="3200" dirty="0"/>
                      <a:t>G</a:t>
                    </a:r>
                  </a:p>
                </p:txBody>
              </p:sp>
            </p:grpSp>
          </p:grpSp>
          <p:grpSp>
            <p:nvGrpSpPr>
              <p:cNvPr id="42" name="Group 41"/>
              <p:cNvGrpSpPr/>
              <p:nvPr/>
            </p:nvGrpSpPr>
            <p:grpSpPr>
              <a:xfrm>
                <a:off x="38204647" y="8579114"/>
                <a:ext cx="4846320" cy="738667"/>
                <a:chOff x="38204647" y="8579114"/>
                <a:chExt cx="4846320" cy="738667"/>
              </a:xfrm>
            </p:grpSpPr>
            <p:cxnSp>
              <p:nvCxnSpPr>
                <p:cNvPr id="65" name="Straight Connector 64"/>
                <p:cNvCxnSpPr/>
                <p:nvPr/>
              </p:nvCxnSpPr>
              <p:spPr>
                <a:xfrm>
                  <a:off x="38204647" y="8592404"/>
                  <a:ext cx="4846320" cy="0"/>
                </a:xfrm>
                <a:prstGeom prst="line">
                  <a:avLst/>
                </a:prstGeom>
                <a:ln w="41275"/>
              </p:spPr>
              <p:style>
                <a:lnRef idx="1">
                  <a:schemeClr val="dk1"/>
                </a:lnRef>
                <a:fillRef idx="0">
                  <a:schemeClr val="dk1"/>
                </a:fillRef>
                <a:effectRef idx="0">
                  <a:schemeClr val="dk1"/>
                </a:effectRef>
                <a:fontRef idx="minor">
                  <a:schemeClr val="tx1"/>
                </a:fontRef>
              </p:style>
            </p:cxnSp>
            <p:cxnSp>
              <p:nvCxnSpPr>
                <p:cNvPr id="66" name="Straight Connector 65"/>
                <p:cNvCxnSpPr/>
                <p:nvPr/>
              </p:nvCxnSpPr>
              <p:spPr>
                <a:xfrm>
                  <a:off x="40767000" y="8579114"/>
                  <a:ext cx="0" cy="196142"/>
                </a:xfrm>
                <a:prstGeom prst="line">
                  <a:avLst/>
                </a:prstGeom>
                <a:ln w="41275"/>
              </p:spPr>
              <p:style>
                <a:lnRef idx="1">
                  <a:schemeClr val="dk1"/>
                </a:lnRef>
                <a:fillRef idx="0">
                  <a:schemeClr val="dk1"/>
                </a:fillRef>
                <a:effectRef idx="0">
                  <a:schemeClr val="dk1"/>
                </a:effectRef>
                <a:fontRef idx="minor">
                  <a:schemeClr val="tx1"/>
                </a:fontRef>
              </p:style>
            </p:cxnSp>
            <p:sp>
              <p:nvSpPr>
                <p:cNvPr id="68" name="TextBox 67"/>
                <p:cNvSpPr txBox="1"/>
                <p:nvPr/>
              </p:nvSpPr>
              <p:spPr>
                <a:xfrm>
                  <a:off x="40576500" y="8733006"/>
                  <a:ext cx="381000" cy="584775"/>
                </a:xfrm>
                <a:prstGeom prst="rect">
                  <a:avLst/>
                </a:prstGeom>
                <a:noFill/>
              </p:spPr>
              <p:txBody>
                <a:bodyPr wrap="square" rtlCol="0">
                  <a:spAutoFit/>
                </a:bodyPr>
                <a:lstStyle/>
                <a:p>
                  <a:r>
                    <a:rPr lang="en-US" sz="3200" dirty="0"/>
                    <a:t>H</a:t>
                  </a:r>
                </a:p>
              </p:txBody>
            </p:sp>
          </p:grpSp>
        </p:grpSp>
      </p:grpSp>
      <p:sp>
        <p:nvSpPr>
          <p:cNvPr id="71" name="TextBox 70"/>
          <p:cNvSpPr txBox="1"/>
          <p:nvPr/>
        </p:nvSpPr>
        <p:spPr>
          <a:xfrm>
            <a:off x="15196389" y="5826699"/>
            <a:ext cx="6964929" cy="4739759"/>
          </a:xfrm>
          <a:prstGeom prst="rect">
            <a:avLst/>
          </a:prstGeom>
          <a:noFill/>
        </p:spPr>
        <p:txBody>
          <a:bodyPr wrap="square" rtlCol="0">
            <a:spAutoFit/>
          </a:bodyPr>
          <a:lstStyle/>
          <a:p>
            <a:r>
              <a:rPr lang="en-US" sz="3200" b="1" dirty="0"/>
              <a:t>Specific Aim: </a:t>
            </a:r>
            <a:r>
              <a:rPr lang="en-US" sz="3200" dirty="0"/>
              <a:t>100% of patients between ages of 12 and 22 presenting to comprehensive care clinic will be taught what transition means from February to August 2016.</a:t>
            </a:r>
          </a:p>
          <a:p>
            <a:endParaRPr lang="en-US" sz="1400" dirty="0"/>
          </a:p>
          <a:p>
            <a:r>
              <a:rPr lang="en-US" sz="3200" b="1" dirty="0"/>
              <a:t>Operational Definition:</a:t>
            </a:r>
            <a:r>
              <a:rPr lang="en-US" sz="3200" dirty="0"/>
              <a:t> Ranking understanding of transition (Yes, No) in 1</a:t>
            </a:r>
            <a:r>
              <a:rPr lang="en-US" sz="3200" baseline="30000" dirty="0"/>
              <a:t>st</a:t>
            </a:r>
            <a:r>
              <a:rPr lang="en-US" sz="3200" dirty="0"/>
              <a:t> PDSA to (Yes, Somewhat, No) in 2</a:t>
            </a:r>
            <a:r>
              <a:rPr lang="en-US" sz="3200" baseline="30000" dirty="0"/>
              <a:t>nd</a:t>
            </a:r>
            <a:r>
              <a:rPr lang="en-US" sz="3200" dirty="0"/>
              <a:t> PDSA </a:t>
            </a:r>
            <a:endParaRPr lang="en-US" sz="3200" b="1" dirty="0"/>
          </a:p>
        </p:txBody>
      </p:sp>
      <p:sp>
        <p:nvSpPr>
          <p:cNvPr id="72" name="TextBox 71"/>
          <p:cNvSpPr txBox="1"/>
          <p:nvPr/>
        </p:nvSpPr>
        <p:spPr>
          <a:xfrm>
            <a:off x="15197500" y="10605515"/>
            <a:ext cx="6643661" cy="8463855"/>
          </a:xfrm>
          <a:prstGeom prst="rect">
            <a:avLst/>
          </a:prstGeom>
          <a:noFill/>
        </p:spPr>
        <p:txBody>
          <a:bodyPr wrap="square" rtlCol="0">
            <a:spAutoFit/>
          </a:bodyPr>
          <a:lstStyle/>
          <a:p>
            <a:r>
              <a:rPr lang="en-US" sz="3200" b="1" dirty="0"/>
              <a:t>Plan-Do-Study-Act:</a:t>
            </a:r>
          </a:p>
          <a:p>
            <a:pPr marL="457200" indent="-457200">
              <a:buFont typeface="Arial" panose="020B0604020202020204" pitchFamily="34" charset="0"/>
              <a:buChar char="•"/>
            </a:pPr>
            <a:r>
              <a:rPr lang="en-US" sz="3200" dirty="0"/>
              <a:t>A process on educating patients and families on the meaning of transitions was incorporated into clinic day workflow. As hematologist, nurses and pharmacist were part of transition QI team, hematologist and nurses would educate, pharmacist would assess knowledge and re-educate as needed (C)</a:t>
            </a:r>
          </a:p>
          <a:p>
            <a:pPr marL="457200" indent="-457200">
              <a:buFont typeface="Arial" panose="020B0604020202020204" pitchFamily="34" charset="0"/>
              <a:buChar char="•"/>
            </a:pPr>
            <a:r>
              <a:rPr lang="en-US" sz="3200" dirty="0"/>
              <a:t>HOC’s newsletter ran an article on meaning of transitions (E1)</a:t>
            </a:r>
          </a:p>
          <a:p>
            <a:pPr marL="457200" indent="-457200">
              <a:buFont typeface="Arial" panose="020B0604020202020204" pitchFamily="34" charset="0"/>
              <a:buChar char="•"/>
            </a:pPr>
            <a:r>
              <a:rPr lang="en-US" sz="3200" dirty="0"/>
              <a:t>At HOC educational events, transitions was explained to the community (E2 &amp; E3)</a:t>
            </a:r>
          </a:p>
          <a:p>
            <a:endParaRPr lang="en-US" sz="3200" dirty="0"/>
          </a:p>
        </p:txBody>
      </p:sp>
      <p:sp>
        <p:nvSpPr>
          <p:cNvPr id="73" name="TextBox 72"/>
          <p:cNvSpPr txBox="1"/>
          <p:nvPr/>
        </p:nvSpPr>
        <p:spPr>
          <a:xfrm>
            <a:off x="29789789" y="5811982"/>
            <a:ext cx="13663260" cy="2431435"/>
          </a:xfrm>
          <a:prstGeom prst="rect">
            <a:avLst/>
          </a:prstGeom>
          <a:noFill/>
        </p:spPr>
        <p:txBody>
          <a:bodyPr wrap="square" rtlCol="0">
            <a:spAutoFit/>
          </a:bodyPr>
          <a:lstStyle/>
          <a:p>
            <a:r>
              <a:rPr lang="en-US" sz="3200" b="1" dirty="0"/>
              <a:t>Specific Aim: </a:t>
            </a:r>
            <a:r>
              <a:rPr lang="en-US" sz="3200" dirty="0"/>
              <a:t>Evaluating success of transition by monitoring patients’ independence in self-care in 100% of patients ages 12-22 presenting to comprehensive care clinic from September 2016 to February 2017. </a:t>
            </a:r>
          </a:p>
          <a:p>
            <a:endParaRPr lang="en-US" sz="2000" dirty="0"/>
          </a:p>
          <a:p>
            <a:r>
              <a:rPr lang="en-US" sz="3200" b="1" dirty="0"/>
              <a:t>Operational Definition:</a:t>
            </a:r>
            <a:r>
              <a:rPr lang="en-US" sz="3200" dirty="0"/>
              <a:t> Survey results</a:t>
            </a:r>
            <a:endParaRPr lang="en-US" sz="3200" b="1" dirty="0"/>
          </a:p>
        </p:txBody>
      </p:sp>
      <p:sp>
        <p:nvSpPr>
          <p:cNvPr id="74" name="TextBox 73"/>
          <p:cNvSpPr txBox="1"/>
          <p:nvPr/>
        </p:nvSpPr>
        <p:spPr>
          <a:xfrm>
            <a:off x="29789789" y="8308372"/>
            <a:ext cx="13663260" cy="3539430"/>
          </a:xfrm>
          <a:prstGeom prst="rect">
            <a:avLst/>
          </a:prstGeom>
          <a:noFill/>
        </p:spPr>
        <p:txBody>
          <a:bodyPr wrap="square" rtlCol="0">
            <a:spAutoFit/>
          </a:bodyPr>
          <a:lstStyle/>
          <a:p>
            <a:r>
              <a:rPr lang="en-US" sz="3200" b="1" dirty="0"/>
              <a:t>Plan-Do-Study-Act:</a:t>
            </a:r>
          </a:p>
          <a:p>
            <a:pPr marL="457200" indent="-457200">
              <a:buFont typeface="Arial" panose="020B0604020202020204" pitchFamily="34" charset="0"/>
              <a:buChar char="•"/>
            </a:pPr>
            <a:r>
              <a:rPr lang="en-US" sz="3200" dirty="0"/>
              <a:t>The American Society of Hematology – Hemophilia Transition Readiness Assessment Template was modified to survey patients on transition readiness and competency at the HOC (H)</a:t>
            </a:r>
          </a:p>
          <a:p>
            <a:pPr marL="457200" indent="-457200">
              <a:buFont typeface="Arial" panose="020B0604020202020204" pitchFamily="34" charset="0"/>
              <a:buChar char="•"/>
            </a:pPr>
            <a:r>
              <a:rPr lang="en-US" sz="3200" dirty="0"/>
              <a:t>Survey administered at the beginning of each annual visit, and collected once filled out at the end</a:t>
            </a:r>
          </a:p>
          <a:p>
            <a:pPr marL="457200" indent="-457200">
              <a:buFont typeface="Arial" panose="020B0604020202020204" pitchFamily="34" charset="0"/>
              <a:buChar char="•"/>
            </a:pPr>
            <a:r>
              <a:rPr lang="en-US" sz="3200" dirty="0"/>
              <a:t>Results will be used to tailor transition education to each patients’ needs</a:t>
            </a:r>
          </a:p>
        </p:txBody>
      </p:sp>
      <p:sp>
        <p:nvSpPr>
          <p:cNvPr id="75" name="TextBox 74"/>
          <p:cNvSpPr txBox="1"/>
          <p:nvPr/>
        </p:nvSpPr>
        <p:spPr>
          <a:xfrm>
            <a:off x="15118497" y="20220011"/>
            <a:ext cx="14429096" cy="2369880"/>
          </a:xfrm>
          <a:prstGeom prst="rect">
            <a:avLst/>
          </a:prstGeom>
          <a:noFill/>
        </p:spPr>
        <p:txBody>
          <a:bodyPr wrap="square" rtlCol="0">
            <a:spAutoFit/>
          </a:bodyPr>
          <a:lstStyle/>
          <a:p>
            <a:r>
              <a:rPr lang="en-US" sz="3200" b="1" dirty="0"/>
              <a:t>Specific Aim: </a:t>
            </a:r>
            <a:r>
              <a:rPr lang="en-US" sz="3200" dirty="0"/>
              <a:t>Creating and utilizing formal transition guidelines to improve the process of transition for 100% patients age 12-22 presenting to comprehensive care clinic from June to September 2016.</a:t>
            </a:r>
            <a:endParaRPr lang="en-US" sz="3200" b="1" dirty="0"/>
          </a:p>
          <a:p>
            <a:endParaRPr lang="en-US" sz="2000" b="1" dirty="0"/>
          </a:p>
          <a:p>
            <a:r>
              <a:rPr lang="en-US" sz="3200" b="1" dirty="0"/>
              <a:t>Operational Definition:</a:t>
            </a:r>
            <a:r>
              <a:rPr lang="en-US" sz="3200" dirty="0"/>
              <a:t> Transition education given – Yes / No</a:t>
            </a:r>
            <a:endParaRPr lang="en-US" sz="3200" b="1" dirty="0"/>
          </a:p>
        </p:txBody>
      </p:sp>
      <p:sp>
        <p:nvSpPr>
          <p:cNvPr id="76" name="TextBox 75"/>
          <p:cNvSpPr txBox="1"/>
          <p:nvPr/>
        </p:nvSpPr>
        <p:spPr>
          <a:xfrm>
            <a:off x="15137547" y="22708412"/>
            <a:ext cx="14410046" cy="5509200"/>
          </a:xfrm>
          <a:prstGeom prst="rect">
            <a:avLst/>
          </a:prstGeom>
          <a:noFill/>
        </p:spPr>
        <p:txBody>
          <a:bodyPr wrap="square" rtlCol="0">
            <a:spAutoFit/>
          </a:bodyPr>
          <a:lstStyle/>
          <a:p>
            <a:r>
              <a:rPr lang="en-US" sz="3200" b="1" dirty="0"/>
              <a:t>Plan-Do-Study-Act:</a:t>
            </a:r>
          </a:p>
          <a:p>
            <a:pPr marL="457200" indent="-457200">
              <a:buFont typeface="Arial" panose="020B0604020202020204" pitchFamily="34" charset="0"/>
              <a:buChar char="•"/>
            </a:pPr>
            <a:r>
              <a:rPr lang="en-US" sz="3200" dirty="0"/>
              <a:t>Each member of multidisciplinary team reviewed NHF’s MASAC bleeding disorder transition guidelines (#147) and adapted them for HOC (A)</a:t>
            </a:r>
          </a:p>
          <a:p>
            <a:pPr marL="457200" indent="-457200">
              <a:buFont typeface="Arial" panose="020B0604020202020204" pitchFamily="34" charset="0"/>
              <a:buChar char="•"/>
            </a:pPr>
            <a:r>
              <a:rPr lang="en-US" sz="3200" dirty="0"/>
              <a:t>Standards were divided among clinical disciplines at the HOC and each discipline reviewed the relevant standards (F)</a:t>
            </a:r>
          </a:p>
          <a:p>
            <a:pPr marL="457200" indent="-457200">
              <a:buFont typeface="Arial" panose="020B0604020202020204" pitchFamily="34" charset="0"/>
              <a:buChar char="•"/>
            </a:pPr>
            <a:r>
              <a:rPr lang="en-US" sz="3200" dirty="0"/>
              <a:t>Formal Policies and Procedures were developed to assign standards each clinical discipline (F)</a:t>
            </a:r>
          </a:p>
          <a:p>
            <a:pPr marL="457200" indent="-457200">
              <a:buFont typeface="Arial" panose="020B0604020202020204" pitchFamily="34" charset="0"/>
              <a:buChar char="•"/>
            </a:pPr>
            <a:r>
              <a:rPr lang="en-US" sz="3200" dirty="0"/>
              <a:t>At Integrated Care visits, each discipline covers appropriate transition standards with patient and documents on each patient’s Comprehensive Treatment Plan Summary the standards were covered (G)</a:t>
            </a:r>
          </a:p>
          <a:p>
            <a:pPr marL="457200" indent="-457200">
              <a:buFont typeface="Arial" panose="020B0604020202020204" pitchFamily="34" charset="0"/>
              <a:buChar char="•"/>
            </a:pPr>
            <a:r>
              <a:rPr lang="en-US" sz="3200" dirty="0"/>
              <a:t>Data from Third Specific Aim will be used to adjust this process (H)</a:t>
            </a:r>
          </a:p>
        </p:txBody>
      </p:sp>
      <p:sp>
        <p:nvSpPr>
          <p:cNvPr id="78" name="TextBox 77"/>
          <p:cNvSpPr txBox="1"/>
          <p:nvPr/>
        </p:nvSpPr>
        <p:spPr>
          <a:xfrm>
            <a:off x="15157783" y="28257972"/>
            <a:ext cx="14053936" cy="584775"/>
          </a:xfrm>
          <a:prstGeom prst="rect">
            <a:avLst/>
          </a:prstGeom>
          <a:noFill/>
        </p:spPr>
        <p:txBody>
          <a:bodyPr wrap="square" rtlCol="0">
            <a:spAutoFit/>
          </a:bodyPr>
          <a:lstStyle/>
          <a:p>
            <a:r>
              <a:rPr lang="en-US" sz="3200" b="1" dirty="0"/>
              <a:t>Data Collected</a:t>
            </a:r>
            <a:r>
              <a:rPr lang="en-US" sz="3200" dirty="0"/>
              <a:t>: 14 /15 (93%) patients ages 12-22 received transition education.</a:t>
            </a:r>
          </a:p>
        </p:txBody>
      </p:sp>
      <p:sp>
        <p:nvSpPr>
          <p:cNvPr id="79" name="TextBox 78"/>
          <p:cNvSpPr txBox="1"/>
          <p:nvPr/>
        </p:nvSpPr>
        <p:spPr>
          <a:xfrm>
            <a:off x="29849186" y="11931196"/>
            <a:ext cx="13663260" cy="584775"/>
          </a:xfrm>
          <a:prstGeom prst="rect">
            <a:avLst/>
          </a:prstGeom>
          <a:noFill/>
        </p:spPr>
        <p:txBody>
          <a:bodyPr wrap="square" rtlCol="0">
            <a:spAutoFit/>
          </a:bodyPr>
          <a:lstStyle/>
          <a:p>
            <a:r>
              <a:rPr lang="en-US" sz="3200" b="1" dirty="0"/>
              <a:t>Data Collected</a:t>
            </a:r>
            <a:r>
              <a:rPr lang="en-US" sz="3200" dirty="0"/>
              <a:t>: 2/2 (100%) of patients ages 12-22 completed survey</a:t>
            </a:r>
          </a:p>
        </p:txBody>
      </p:sp>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t="6817"/>
          <a:stretch/>
        </p:blipFill>
        <p:spPr>
          <a:xfrm>
            <a:off x="37861290" y="345685"/>
            <a:ext cx="5374415" cy="4427651"/>
          </a:xfrm>
          <a:prstGeom prst="rect">
            <a:avLst/>
          </a:prstGeom>
        </p:spPr>
      </p:pic>
      <p:sp>
        <p:nvSpPr>
          <p:cNvPr id="11" name="TextBox 10"/>
          <p:cNvSpPr txBox="1"/>
          <p:nvPr/>
        </p:nvSpPr>
        <p:spPr>
          <a:xfrm>
            <a:off x="29849186" y="21145469"/>
            <a:ext cx="13394676" cy="9448740"/>
          </a:xfrm>
          <a:prstGeom prst="rect">
            <a:avLst/>
          </a:prstGeom>
          <a:noFill/>
        </p:spPr>
        <p:txBody>
          <a:bodyPr wrap="square" rtlCol="0">
            <a:spAutoFit/>
          </a:bodyPr>
          <a:lstStyle/>
          <a:p>
            <a:r>
              <a:rPr lang="en-US" sz="3200" dirty="0"/>
              <a:t>In the care HOC gave patients, transition education was already occurring, but there was no formalized process and data was not being tracked regarding transition. Initiating a QI program at HOC identified areas for improvement, standardized the process of transition education and created a process to accrue collect data to verify the impact of transition education to enhance patient care.</a:t>
            </a:r>
          </a:p>
          <a:p>
            <a:endParaRPr lang="en-US" sz="3200" dirty="0"/>
          </a:p>
          <a:p>
            <a:r>
              <a:rPr lang="en-US" sz="3200" b="1" dirty="0"/>
              <a:t>Obstacles in initiating a QI program → </a:t>
            </a:r>
            <a:r>
              <a:rPr lang="en-US" sz="3200" b="1" u="sng" dirty="0"/>
              <a:t>Lessons Learned</a:t>
            </a:r>
            <a:r>
              <a:rPr lang="en-US" sz="3200" b="1" dirty="0"/>
              <a:t>:</a:t>
            </a:r>
          </a:p>
          <a:p>
            <a:pPr marL="457200" indent="-457200">
              <a:buFont typeface="Arial" panose="020B0604020202020204" pitchFamily="34" charset="0"/>
              <a:buChar char="•"/>
            </a:pPr>
            <a:r>
              <a:rPr lang="en-US" sz="3200" dirty="0"/>
              <a:t>Hesitancy toward the new and unknown due to HOC’s limited experience with QI → </a:t>
            </a:r>
            <a:r>
              <a:rPr lang="en-US" sz="3200" u="sng" dirty="0"/>
              <a:t>QI can be effectively implemented without previous experience</a:t>
            </a:r>
          </a:p>
          <a:p>
            <a:pPr marL="457200" indent="-457200">
              <a:buFont typeface="Arial" panose="020B0604020202020204" pitchFamily="34" charset="0"/>
              <a:buChar char="•"/>
            </a:pPr>
            <a:r>
              <a:rPr lang="en-US" sz="3200" dirty="0"/>
              <a:t>Concern HOC is too small for effective QI → </a:t>
            </a:r>
            <a:r>
              <a:rPr lang="en-US" sz="3200" u="sng" dirty="0"/>
              <a:t>QI was able to be implemented and provided a clear benefit to the center</a:t>
            </a:r>
          </a:p>
          <a:p>
            <a:pPr marL="457200" indent="-457200">
              <a:buFont typeface="Arial" panose="020B0604020202020204" pitchFamily="34" charset="0"/>
              <a:buChar char="•"/>
            </a:pPr>
            <a:r>
              <a:rPr lang="en-US" sz="3200" dirty="0"/>
              <a:t>Concern need for QI implies deficiencies in patient care → </a:t>
            </a:r>
            <a:r>
              <a:rPr lang="en-US" sz="3200" u="sng" dirty="0"/>
              <a:t>QI helped </a:t>
            </a:r>
            <a:r>
              <a:rPr lang="en-US" sz="3200" u="sng"/>
              <a:t>identify the high </a:t>
            </a:r>
            <a:r>
              <a:rPr lang="en-US" sz="3200" u="sng" dirty="0"/>
              <a:t>caliber of existing patient care and demonstrated areas in which patient care could be enhanced</a:t>
            </a:r>
          </a:p>
          <a:p>
            <a:pPr marL="457200" indent="-457200">
              <a:buFont typeface="Arial" panose="020B0604020202020204" pitchFamily="34" charset="0"/>
              <a:buChar char="•"/>
            </a:pPr>
            <a:r>
              <a:rPr lang="en-US" sz="3200" dirty="0"/>
              <a:t>Time management of frequent meetings and QI program requirements are challenging → </a:t>
            </a:r>
            <a:r>
              <a:rPr lang="en-US" sz="3200" u="sng" dirty="0"/>
              <a:t>Utilizing the entire team, being flexible and having commitment keeps the process moving</a:t>
            </a:r>
          </a:p>
          <a:p>
            <a:pPr marL="457200" indent="-457200">
              <a:buFont typeface="Arial" panose="020B0604020202020204" pitchFamily="34" charset="0"/>
              <a:buChar char="•"/>
            </a:pPr>
            <a:endParaRPr lang="en-US" sz="3200" dirty="0"/>
          </a:p>
        </p:txBody>
      </p:sp>
      <p:sp>
        <p:nvSpPr>
          <p:cNvPr id="57" name="TextBox 56"/>
          <p:cNvSpPr txBox="1"/>
          <p:nvPr/>
        </p:nvSpPr>
        <p:spPr>
          <a:xfrm>
            <a:off x="29953024" y="13768916"/>
            <a:ext cx="13286692" cy="6494085"/>
          </a:xfrm>
          <a:prstGeom prst="rect">
            <a:avLst/>
          </a:prstGeom>
          <a:noFill/>
        </p:spPr>
        <p:txBody>
          <a:bodyPr wrap="square" rtlCol="0">
            <a:spAutoFit/>
          </a:bodyPr>
          <a:lstStyle/>
          <a:p>
            <a:r>
              <a:rPr lang="en-US" sz="3200" b="1" dirty="0"/>
              <a:t>Specific Aim One:</a:t>
            </a:r>
          </a:p>
          <a:p>
            <a:pPr marL="457200" indent="-457200">
              <a:buFont typeface="Arial" panose="020B0604020202020204" pitchFamily="34" charset="0"/>
              <a:buChar char="•"/>
            </a:pPr>
            <a:r>
              <a:rPr lang="en-US" sz="3200" dirty="0"/>
              <a:t>12 patients ages 12-22 received education on term transition</a:t>
            </a:r>
          </a:p>
          <a:p>
            <a:pPr marL="457200" indent="-457200">
              <a:buFont typeface="Arial" panose="020B0604020202020204" pitchFamily="34" charset="0"/>
              <a:buChar char="•"/>
            </a:pPr>
            <a:r>
              <a:rPr lang="en-US" sz="3200" dirty="0"/>
              <a:t>5 were able to describe transition on first attempt, 3 somewhat described transition, 4 could not</a:t>
            </a:r>
          </a:p>
          <a:p>
            <a:pPr marL="457200" indent="-457200">
              <a:buFont typeface="Arial" panose="020B0604020202020204" pitchFamily="34" charset="0"/>
              <a:buChar char="•"/>
            </a:pPr>
            <a:r>
              <a:rPr lang="en-US" sz="3200" dirty="0"/>
              <a:t>7 received education again on term transition</a:t>
            </a:r>
          </a:p>
          <a:p>
            <a:pPr marL="457200" indent="-457200">
              <a:buFont typeface="Arial" panose="020B0604020202020204" pitchFamily="34" charset="0"/>
              <a:buChar char="•"/>
            </a:pPr>
            <a:r>
              <a:rPr lang="en-US" sz="3200" dirty="0"/>
              <a:t>On second attempt 6 described transition, 1 could not</a:t>
            </a:r>
          </a:p>
          <a:p>
            <a:pPr marL="457200" indent="-457200">
              <a:buFont typeface="Arial" panose="020B0604020202020204" pitchFamily="34" charset="0"/>
              <a:buChar char="•"/>
            </a:pPr>
            <a:endParaRPr lang="en-US" sz="3200" dirty="0"/>
          </a:p>
          <a:p>
            <a:r>
              <a:rPr lang="en-US" sz="3200" b="1" dirty="0"/>
              <a:t>Specific Aim Two: </a:t>
            </a:r>
          </a:p>
          <a:p>
            <a:pPr marL="457200" indent="-457200">
              <a:buFont typeface="Arial" panose="020B0604020202020204" pitchFamily="34" charset="0"/>
              <a:buChar char="•"/>
            </a:pPr>
            <a:r>
              <a:rPr lang="en-US" sz="3200" dirty="0"/>
              <a:t>14/15 (93%) patients ages 12-22 received transition education</a:t>
            </a:r>
          </a:p>
          <a:p>
            <a:endParaRPr lang="en-US" sz="3200" dirty="0"/>
          </a:p>
          <a:p>
            <a:r>
              <a:rPr lang="en-US" sz="3200" b="1" dirty="0"/>
              <a:t>Specific Aim Three: </a:t>
            </a:r>
          </a:p>
          <a:p>
            <a:pPr marL="457200" indent="-457200">
              <a:buFont typeface="Arial" panose="020B0604020202020204" pitchFamily="34" charset="0"/>
              <a:buChar char="•"/>
            </a:pPr>
            <a:r>
              <a:rPr lang="en-US" sz="3200" dirty="0"/>
              <a:t>2/2 (100%) of patients ages 12-22 completed survey</a:t>
            </a:r>
          </a:p>
          <a:p>
            <a:endParaRPr lang="en-US" sz="3200" dirty="0"/>
          </a:p>
        </p:txBody>
      </p:sp>
      <p:cxnSp>
        <p:nvCxnSpPr>
          <p:cNvPr id="60" name="Straight Connector 59"/>
          <p:cNvCxnSpPr/>
          <p:nvPr/>
        </p:nvCxnSpPr>
        <p:spPr>
          <a:xfrm>
            <a:off x="10726083" y="30655229"/>
            <a:ext cx="0" cy="45720"/>
          </a:xfrm>
          <a:prstGeom prst="line">
            <a:avLst/>
          </a:prstGeom>
          <a:ln w="41275"/>
        </p:spPr>
        <p:style>
          <a:lnRef idx="1">
            <a:schemeClr val="dk1"/>
          </a:lnRef>
          <a:fillRef idx="0">
            <a:schemeClr val="dk1"/>
          </a:fillRef>
          <a:effectRef idx="0">
            <a:schemeClr val="dk1"/>
          </a:effectRef>
          <a:fontRef idx="minor">
            <a:schemeClr val="tx1"/>
          </a:fontRef>
        </p:style>
      </p:cxnSp>
      <p:cxnSp>
        <p:nvCxnSpPr>
          <p:cNvPr id="80" name="Straight Connector 79"/>
          <p:cNvCxnSpPr/>
          <p:nvPr/>
        </p:nvCxnSpPr>
        <p:spPr>
          <a:xfrm>
            <a:off x="21970819" y="30655229"/>
            <a:ext cx="0" cy="45720"/>
          </a:xfrm>
          <a:prstGeom prst="line">
            <a:avLst/>
          </a:prstGeom>
          <a:ln w="41275"/>
        </p:spPr>
        <p:style>
          <a:lnRef idx="1">
            <a:schemeClr val="dk1"/>
          </a:lnRef>
          <a:fillRef idx="0">
            <a:schemeClr val="dk1"/>
          </a:fillRef>
          <a:effectRef idx="0">
            <a:schemeClr val="dk1"/>
          </a:effectRef>
          <a:fontRef idx="minor">
            <a:schemeClr val="tx1"/>
          </a:fontRef>
        </p:style>
      </p:cxnSp>
      <p:pic>
        <p:nvPicPr>
          <p:cNvPr id="56" name="Picture 5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294336" y="5788565"/>
            <a:ext cx="7184178" cy="5737910"/>
          </a:xfrm>
          <a:prstGeom prst="rect">
            <a:avLst/>
          </a:prstGeom>
        </p:spPr>
      </p:pic>
      <p:sp>
        <p:nvSpPr>
          <p:cNvPr id="81" name="TextBox 80"/>
          <p:cNvSpPr txBox="1"/>
          <p:nvPr/>
        </p:nvSpPr>
        <p:spPr>
          <a:xfrm>
            <a:off x="27400470" y="12332127"/>
            <a:ext cx="2389319" cy="1200329"/>
          </a:xfrm>
          <a:prstGeom prst="rect">
            <a:avLst/>
          </a:prstGeom>
          <a:noFill/>
        </p:spPr>
        <p:txBody>
          <a:bodyPr wrap="square" rtlCol="0">
            <a:spAutoFit/>
          </a:bodyPr>
          <a:lstStyle/>
          <a:p>
            <a:r>
              <a:rPr lang="en-US" sz="1800" dirty="0"/>
              <a:t>Pt age:</a:t>
            </a:r>
          </a:p>
          <a:p>
            <a:pPr marL="285750" indent="-285750">
              <a:buFont typeface="Arial" panose="020B0604020202020204" pitchFamily="34" charset="0"/>
              <a:buChar char="•"/>
            </a:pPr>
            <a:r>
              <a:rPr lang="en-US" sz="1800" dirty="0"/>
              <a:t>Mean: 15</a:t>
            </a:r>
          </a:p>
          <a:p>
            <a:pPr marL="285750" indent="-285750">
              <a:buFont typeface="Arial" panose="020B0604020202020204" pitchFamily="34" charset="0"/>
              <a:buChar char="•"/>
            </a:pPr>
            <a:r>
              <a:rPr lang="en-US" sz="1800" dirty="0"/>
              <a:t>Median: 15</a:t>
            </a:r>
          </a:p>
          <a:p>
            <a:pPr marL="285750" indent="-285750">
              <a:buFont typeface="Arial" panose="020B0604020202020204" pitchFamily="34" charset="0"/>
              <a:buChar char="•"/>
            </a:pPr>
            <a:r>
              <a:rPr lang="en-US" sz="1800" dirty="0"/>
              <a:t>Range: 11-21</a:t>
            </a:r>
          </a:p>
        </p:txBody>
      </p:sp>
    </p:spTree>
    <p:extLst>
      <p:ext uri="{BB962C8B-B14F-4D97-AF65-F5344CB8AC3E}">
        <p14:creationId xmlns:p14="http://schemas.microsoft.com/office/powerpoint/2010/main" val="1287594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4466</TotalTime>
  <Words>1233</Words>
  <Application>Microsoft Office PowerPoint</Application>
  <PresentationFormat>Custom</PresentationFormat>
  <Paragraphs>98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Arial (unicode)</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sgriffithoh</dc:creator>
  <cp:lastModifiedBy>Lisa C. Palmer</cp:lastModifiedBy>
  <cp:revision>221</cp:revision>
  <cp:lastPrinted>2016-09-21T21:23:04Z</cp:lastPrinted>
  <dcterms:created xsi:type="dcterms:W3CDTF">2011-03-15T18:26:11Z</dcterms:created>
  <dcterms:modified xsi:type="dcterms:W3CDTF">2016-10-11T19:31:37Z</dcterms:modified>
</cp:coreProperties>
</file>