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6433" autoAdjust="0"/>
  </p:normalViewPr>
  <p:slideViewPr>
    <p:cSldViewPr>
      <p:cViewPr>
        <p:scale>
          <a:sx n="31" d="100"/>
          <a:sy n="31" d="100"/>
        </p:scale>
        <p:origin x="710" y="3341"/>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EC18F2-986D-4DF9-B6CA-FA197D1EA2D6}" type="datetimeFigureOut">
              <a:rPr lang="en-US" smtClean="0"/>
              <a:t>9/28/2016</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106103-56CD-439C-85D8-D3DF470FC7C7}" type="slidenum">
              <a:rPr lang="en-US" smtClean="0"/>
              <a:t>‹#›</a:t>
            </a:fld>
            <a:endParaRPr lang="en-US" dirty="0"/>
          </a:p>
        </p:txBody>
      </p:sp>
    </p:spTree>
    <p:extLst>
      <p:ext uri="{BB962C8B-B14F-4D97-AF65-F5344CB8AC3E}">
        <p14:creationId xmlns:p14="http://schemas.microsoft.com/office/powerpoint/2010/main" val="3379437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106103-56CD-439C-85D8-D3DF470FC7C7}" type="slidenum">
              <a:rPr lang="en-US" smtClean="0"/>
              <a:t>1</a:t>
            </a:fld>
            <a:endParaRPr lang="en-US" dirty="0"/>
          </a:p>
        </p:txBody>
      </p:sp>
    </p:spTree>
    <p:extLst>
      <p:ext uri="{BB962C8B-B14F-4D97-AF65-F5344CB8AC3E}">
        <p14:creationId xmlns:p14="http://schemas.microsoft.com/office/powerpoint/2010/main" val="2997472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194426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630841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342979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176412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4111899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874500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3398500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414687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1169102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3491929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6F5A77-7870-4B32-AE9E-3641D9A9C6FD}" type="datetimeFigureOut">
              <a:rPr lang="en-US" smtClean="0"/>
              <a:t>9/28/2016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B4D4E7-EBE1-4070-B4EB-9C30EC687CDD}" type="slidenum">
              <a:rPr lang="en-US" smtClean="0"/>
              <a:t>‹#›</a:t>
            </a:fld>
            <a:endParaRPr lang="en-US" dirty="0"/>
          </a:p>
        </p:txBody>
      </p:sp>
    </p:spTree>
    <p:extLst>
      <p:ext uri="{BB962C8B-B14F-4D97-AF65-F5344CB8AC3E}">
        <p14:creationId xmlns:p14="http://schemas.microsoft.com/office/powerpoint/2010/main" val="3680091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F66F5A77-7870-4B32-AE9E-3641D9A9C6FD}" type="datetimeFigureOut">
              <a:rPr lang="en-US" smtClean="0"/>
              <a:t>9/28/2016</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10B4D4E7-EBE1-4070-B4EB-9C30EC687CDD}" type="slidenum">
              <a:rPr lang="en-US" smtClean="0"/>
              <a:t>‹#›</a:t>
            </a:fld>
            <a:endParaRPr lang="en-US" dirty="0"/>
          </a:p>
        </p:txBody>
      </p:sp>
    </p:spTree>
    <p:extLst>
      <p:ext uri="{BB962C8B-B14F-4D97-AF65-F5344CB8AC3E}">
        <p14:creationId xmlns:p14="http://schemas.microsoft.com/office/powerpoint/2010/main" val="17362931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jpeg"/><Relationship Id="rId26" Type="http://schemas.openxmlformats.org/officeDocument/2006/relationships/image" Target="../media/image24.jpeg"/><Relationship Id="rId39" Type="http://schemas.openxmlformats.org/officeDocument/2006/relationships/image" Target="../media/image37.jpeg"/><Relationship Id="rId3" Type="http://schemas.openxmlformats.org/officeDocument/2006/relationships/image" Target="../media/image1.png"/><Relationship Id="rId21" Type="http://schemas.openxmlformats.org/officeDocument/2006/relationships/image" Target="../media/image19.jpeg"/><Relationship Id="rId34" Type="http://schemas.openxmlformats.org/officeDocument/2006/relationships/image" Target="../media/image32.jpeg"/><Relationship Id="rId42" Type="http://schemas.openxmlformats.org/officeDocument/2006/relationships/image" Target="../media/image40.png"/><Relationship Id="rId7" Type="http://schemas.openxmlformats.org/officeDocument/2006/relationships/image" Target="../media/image5.jpg"/><Relationship Id="rId12" Type="http://schemas.openxmlformats.org/officeDocument/2006/relationships/image" Target="../media/image10.jpeg"/><Relationship Id="rId17" Type="http://schemas.openxmlformats.org/officeDocument/2006/relationships/image" Target="../media/image15.jpeg"/><Relationship Id="rId25" Type="http://schemas.openxmlformats.org/officeDocument/2006/relationships/image" Target="../media/image23.emf"/><Relationship Id="rId33" Type="http://schemas.openxmlformats.org/officeDocument/2006/relationships/image" Target="../media/image31.jpg"/><Relationship Id="rId38" Type="http://schemas.openxmlformats.org/officeDocument/2006/relationships/image" Target="../media/image36.pn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jpeg"/><Relationship Id="rId29" Type="http://schemas.openxmlformats.org/officeDocument/2006/relationships/image" Target="../media/image27.jpeg"/><Relationship Id="rId41" Type="http://schemas.openxmlformats.org/officeDocument/2006/relationships/image" Target="../media/image39.jp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jpeg"/><Relationship Id="rId24" Type="http://schemas.openxmlformats.org/officeDocument/2006/relationships/image" Target="../media/image22.jpeg"/><Relationship Id="rId32" Type="http://schemas.openxmlformats.org/officeDocument/2006/relationships/image" Target="../media/image30.jpeg"/><Relationship Id="rId37" Type="http://schemas.openxmlformats.org/officeDocument/2006/relationships/image" Target="../media/image35.png"/><Relationship Id="rId40" Type="http://schemas.openxmlformats.org/officeDocument/2006/relationships/image" Target="../media/image38.jpeg"/><Relationship Id="rId5" Type="http://schemas.openxmlformats.org/officeDocument/2006/relationships/image" Target="../media/image3.emf"/><Relationship Id="rId15" Type="http://schemas.openxmlformats.org/officeDocument/2006/relationships/image" Target="../media/image13.jpeg"/><Relationship Id="rId23" Type="http://schemas.openxmlformats.org/officeDocument/2006/relationships/image" Target="../media/image21.jpeg"/><Relationship Id="rId28" Type="http://schemas.openxmlformats.org/officeDocument/2006/relationships/image" Target="../media/image26.jpeg"/><Relationship Id="rId36" Type="http://schemas.openxmlformats.org/officeDocument/2006/relationships/image" Target="../media/image34.jpg"/><Relationship Id="rId10" Type="http://schemas.openxmlformats.org/officeDocument/2006/relationships/image" Target="../media/image8.jpg"/><Relationship Id="rId19" Type="http://schemas.openxmlformats.org/officeDocument/2006/relationships/image" Target="../media/image17.jpeg"/><Relationship Id="rId31" Type="http://schemas.openxmlformats.org/officeDocument/2006/relationships/image" Target="../media/image29.jpe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jpeg"/><Relationship Id="rId22" Type="http://schemas.openxmlformats.org/officeDocument/2006/relationships/image" Target="../media/image20.jpeg"/><Relationship Id="rId27" Type="http://schemas.openxmlformats.org/officeDocument/2006/relationships/image" Target="../media/image25.jpeg"/><Relationship Id="rId30" Type="http://schemas.openxmlformats.org/officeDocument/2006/relationships/image" Target="../media/image28.jpeg"/><Relationship Id="rId35"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00758" y="0"/>
            <a:ext cx="31032442" cy="2289858"/>
          </a:xfrm>
          <a:prstGeom prst="rect">
            <a:avLst/>
          </a:prstGeom>
          <a:noFill/>
        </p:spPr>
        <p:txBody>
          <a:bodyPr wrap="square" lIns="438912" tIns="219456" rIns="438912" bIns="219456" rtlCol="0">
            <a:spAutoFit/>
          </a:bodyPr>
          <a:lstStyle/>
          <a:p>
            <a:pPr algn="ctr"/>
            <a:r>
              <a:rPr lang="en-US" sz="6000" b="1" dirty="0" smtClean="0">
                <a:latin typeface="Times New Roman" panose="02020603050405020304" pitchFamily="18" charset="0"/>
                <a:cs typeface="Times New Roman" panose="02020603050405020304" pitchFamily="18" charset="0"/>
              </a:rPr>
              <a:t>Building Transitioning Through Communication: A Unique Experience at </a:t>
            </a:r>
          </a:p>
          <a:p>
            <a:pPr algn="ctr"/>
            <a:r>
              <a:rPr lang="en-US" sz="6000" b="1" dirty="0" smtClean="0">
                <a:latin typeface="Times New Roman" panose="02020603050405020304" pitchFamily="18" charset="0"/>
                <a:cs typeface="Times New Roman" panose="02020603050405020304" pitchFamily="18" charset="0"/>
              </a:rPr>
              <a:t>Gulf States Hemophilia and Thrombophilia Center</a:t>
            </a:r>
            <a:endParaRPr lang="en-US" sz="60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6000758" y="1885009"/>
            <a:ext cx="31032442" cy="2382191"/>
          </a:xfrm>
          <a:prstGeom prst="rect">
            <a:avLst/>
          </a:prstGeom>
          <a:noFill/>
        </p:spPr>
        <p:txBody>
          <a:bodyPr wrap="square" lIns="438912" tIns="219456" rIns="438912" bIns="219456" rtlCol="0">
            <a:spAutoFit/>
          </a:bodyPr>
          <a:lstStyle/>
          <a:p>
            <a:pPr algn="ctr"/>
            <a:r>
              <a:rPr lang="en-US" sz="4000" dirty="0" smtClean="0">
                <a:latin typeface="Times New Roman" panose="02020603050405020304" pitchFamily="18" charset="0"/>
                <a:cs typeface="Times New Roman" panose="02020603050405020304" pitchFamily="18" charset="0"/>
              </a:rPr>
              <a:t>Authors/Lead Team: Oldfield D., Cantini M., Gonzaga C., Nguyen T., Trujillo M., Escobar, M.</a:t>
            </a:r>
            <a:endParaRPr lang="en-US" sz="4000" dirty="0">
              <a:latin typeface="Times New Roman" panose="02020603050405020304" pitchFamily="18" charset="0"/>
              <a:cs typeface="Times New Roman" panose="02020603050405020304" pitchFamily="18" charset="0"/>
            </a:endParaRPr>
          </a:p>
          <a:p>
            <a:endParaRPr lang="en-US" dirty="0"/>
          </a:p>
        </p:txBody>
      </p:sp>
      <p:sp>
        <p:nvSpPr>
          <p:cNvPr id="6" name="TextBox 5"/>
          <p:cNvSpPr txBox="1"/>
          <p:nvPr/>
        </p:nvSpPr>
        <p:spPr>
          <a:xfrm>
            <a:off x="1406259" y="3104388"/>
            <a:ext cx="9685328" cy="26388762"/>
          </a:xfrm>
          <a:prstGeom prst="rect">
            <a:avLst/>
          </a:prstGeom>
          <a:noFill/>
        </p:spPr>
        <p:txBody>
          <a:bodyPr wrap="square" lIns="438912" tIns="219456" rIns="438912" bIns="219456" rtlCol="0">
            <a:spAutoFit/>
          </a:bodyPr>
          <a:lstStyle/>
          <a:p>
            <a:r>
              <a:rPr lang="en-US" sz="3200" b="1" u="sng" dirty="0" smtClean="0">
                <a:latin typeface="Times New Roman" panose="02020603050405020304" pitchFamily="18" charset="0"/>
                <a:cs typeface="Times New Roman" panose="02020603050405020304" pitchFamily="18" charset="0"/>
              </a:rPr>
              <a:t>Background:</a:t>
            </a:r>
          </a:p>
          <a:p>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Gulf States Hemophilia and Thrombophilia Center (GSHTC) is located in Houston, </a:t>
            </a:r>
            <a:r>
              <a:rPr lang="en-US" sz="3000" dirty="0" smtClean="0">
                <a:latin typeface="Times New Roman" panose="02020603050405020304" pitchFamily="18" charset="0"/>
                <a:cs typeface="Times New Roman" panose="02020603050405020304" pitchFamily="18" charset="0"/>
              </a:rPr>
              <a:t>Texas, </a:t>
            </a:r>
            <a:r>
              <a:rPr lang="en-US" sz="3000" dirty="0">
                <a:latin typeface="Times New Roman" panose="02020603050405020304" pitchFamily="18" charset="0"/>
                <a:cs typeface="Times New Roman" panose="02020603050405020304" pitchFamily="18" charset="0"/>
              </a:rPr>
              <a:t>and serves approximately 800 pediatric and adult persons with bleeding and clotting disorders.  Our Center was chosen as one of 10 sites across the country to participate in the American Thrombosis and Hemostasis Network (ATHN) Improvement Collaborative as part of the National Hemophilia Program Coordinating Center (NHPCC) </a:t>
            </a:r>
            <a:r>
              <a:rPr lang="en-US" sz="3000" dirty="0" smtClean="0">
                <a:latin typeface="Times New Roman" panose="02020603050405020304" pitchFamily="18" charset="0"/>
                <a:cs typeface="Times New Roman" panose="02020603050405020304" pitchFamily="18" charset="0"/>
              </a:rPr>
              <a:t>cooperative  program with the </a:t>
            </a:r>
            <a:r>
              <a:rPr lang="en-US" sz="3000" dirty="0">
                <a:latin typeface="Times New Roman" panose="02020603050405020304" pitchFamily="18" charset="0"/>
                <a:cs typeface="Times New Roman" panose="02020603050405020304" pitchFamily="18" charset="0"/>
              </a:rPr>
              <a:t>Dartmouth </a:t>
            </a:r>
            <a:r>
              <a:rPr lang="en-US" sz="3000" dirty="0" smtClean="0">
                <a:latin typeface="Times New Roman" panose="02020603050405020304" pitchFamily="18" charset="0"/>
                <a:cs typeface="Times New Roman" panose="02020603050405020304" pitchFamily="18" charset="0"/>
              </a:rPr>
              <a:t>Institute. </a:t>
            </a:r>
            <a:r>
              <a:rPr lang="en-US" sz="3000" dirty="0">
                <a:latin typeface="Times New Roman" panose="02020603050405020304" pitchFamily="18" charset="0"/>
                <a:cs typeface="Times New Roman" panose="02020603050405020304" pitchFamily="18" charset="0"/>
              </a:rPr>
              <a:t>This </a:t>
            </a:r>
            <a:r>
              <a:rPr lang="en-US" sz="3000" dirty="0" smtClean="0">
                <a:latin typeface="Times New Roman" panose="02020603050405020304" pitchFamily="18" charset="0"/>
                <a:cs typeface="Times New Roman" panose="02020603050405020304" pitchFamily="18" charset="0"/>
              </a:rPr>
              <a:t>Quality Improvement program was initiated in </a:t>
            </a:r>
            <a:r>
              <a:rPr lang="en-US" sz="3000" dirty="0">
                <a:latin typeface="Times New Roman" panose="02020603050405020304" pitchFamily="18" charset="0"/>
                <a:cs typeface="Times New Roman" panose="02020603050405020304" pitchFamily="18" charset="0"/>
              </a:rPr>
              <a:t>December 2015 </a:t>
            </a:r>
            <a:r>
              <a:rPr lang="en-US" sz="3000" dirty="0" smtClean="0">
                <a:latin typeface="Times New Roman" panose="02020603050405020304" pitchFamily="18" charset="0"/>
                <a:cs typeface="Times New Roman" panose="02020603050405020304" pitchFamily="18" charset="0"/>
              </a:rPr>
              <a:t>and is ongoing.</a:t>
            </a:r>
          </a:p>
          <a:p>
            <a:endParaRPr lang="en-US" sz="3000"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The aim of </a:t>
            </a:r>
            <a:r>
              <a:rPr lang="en-US" sz="3000" dirty="0">
                <a:latin typeface="Times New Roman" panose="02020603050405020304" pitchFamily="18" charset="0"/>
                <a:cs typeface="Times New Roman" panose="02020603050405020304" pitchFamily="18" charset="0"/>
              </a:rPr>
              <a:t>this quality </a:t>
            </a:r>
            <a:r>
              <a:rPr lang="en-US" sz="3000" dirty="0" smtClean="0">
                <a:latin typeface="Times New Roman" panose="02020603050405020304" pitchFamily="18" charset="0"/>
                <a:cs typeface="Times New Roman" panose="02020603050405020304" pitchFamily="18" charset="0"/>
              </a:rPr>
              <a:t>improvement program </a:t>
            </a:r>
            <a:r>
              <a:rPr lang="en-US" sz="3000" dirty="0">
                <a:latin typeface="Times New Roman" panose="02020603050405020304" pitchFamily="18" charset="0"/>
                <a:cs typeface="Times New Roman" panose="02020603050405020304" pitchFamily="18" charset="0"/>
              </a:rPr>
              <a:t>was to leverage ATHN Clinical Manager technology and ATHN dataset to perform </a:t>
            </a:r>
            <a:r>
              <a:rPr lang="en-US" sz="3000" dirty="0" smtClean="0">
                <a:latin typeface="Times New Roman" panose="02020603050405020304" pitchFamily="18" charset="0"/>
                <a:cs typeface="Times New Roman" panose="02020603050405020304" pitchFamily="18" charset="0"/>
              </a:rPr>
              <a:t>activities </a:t>
            </a:r>
            <a:r>
              <a:rPr lang="en-US" sz="3000" dirty="0">
                <a:latin typeface="Times New Roman" panose="02020603050405020304" pitchFamily="18" charset="0"/>
                <a:cs typeface="Times New Roman" panose="02020603050405020304" pitchFamily="18" charset="0"/>
              </a:rPr>
              <a:t>that result in </a:t>
            </a:r>
            <a:r>
              <a:rPr lang="en-US" sz="3000" dirty="0" smtClean="0">
                <a:latin typeface="Times New Roman" panose="02020603050405020304" pitchFamily="18" charset="0"/>
                <a:cs typeface="Times New Roman" panose="02020603050405020304" pitchFamily="18" charset="0"/>
              </a:rPr>
              <a:t>superior </a:t>
            </a:r>
            <a:r>
              <a:rPr lang="en-US" sz="3000" dirty="0">
                <a:latin typeface="Times New Roman" panose="02020603050405020304" pitchFamily="18" charset="0"/>
                <a:cs typeface="Times New Roman" panose="02020603050405020304" pitchFamily="18" charset="0"/>
              </a:rPr>
              <a:t>care and outcomes for patients and </a:t>
            </a:r>
            <a:r>
              <a:rPr lang="en-US" sz="3000" dirty="0" smtClean="0">
                <a:latin typeface="Times New Roman" panose="02020603050405020304" pitchFamily="18" charset="0"/>
                <a:cs typeface="Times New Roman" panose="02020603050405020304" pitchFamily="18" charset="0"/>
              </a:rPr>
              <a:t>providers. We were also tasked to develop a transitioning program from </a:t>
            </a:r>
            <a:r>
              <a:rPr lang="en-US" sz="3000" dirty="0">
                <a:latin typeface="Times New Roman" panose="02020603050405020304" pitchFamily="18" charset="0"/>
                <a:cs typeface="Times New Roman" panose="02020603050405020304" pitchFamily="18" charset="0"/>
              </a:rPr>
              <a:t>pediatric to adult </a:t>
            </a:r>
            <a:r>
              <a:rPr lang="en-US" sz="3000" dirty="0" smtClean="0">
                <a:latin typeface="Times New Roman" panose="02020603050405020304" pitchFamily="18" charset="0"/>
                <a:cs typeface="Times New Roman" panose="02020603050405020304" pitchFamily="18" charset="0"/>
              </a:rPr>
              <a:t>care.</a:t>
            </a:r>
          </a:p>
          <a:p>
            <a:endParaRPr lang="en-US" sz="3000"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Our improvement team met weekly by teleconference with our Dartmouth Institute Senior Team Coach.  We chose to open the meeting to all staff members and promoted inclusion of at least one person from each discipline. Customized </a:t>
            </a:r>
            <a:r>
              <a:rPr lang="en-US" sz="3000" dirty="0">
                <a:latin typeface="Times New Roman" panose="02020603050405020304" pitchFamily="18" charset="0"/>
                <a:cs typeface="Times New Roman" panose="02020603050405020304" pitchFamily="18" charset="0"/>
              </a:rPr>
              <a:t>learning plans were </a:t>
            </a:r>
            <a:r>
              <a:rPr lang="en-US" sz="3000" dirty="0" smtClean="0">
                <a:latin typeface="Times New Roman" panose="02020603050405020304" pitchFamily="18" charset="0"/>
                <a:cs typeface="Times New Roman" panose="02020603050405020304" pitchFamily="18" charset="0"/>
              </a:rPr>
              <a:t>provided and served as a guide for assessing </a:t>
            </a:r>
            <a:r>
              <a:rPr lang="en-US" sz="3000" dirty="0">
                <a:latin typeface="Times New Roman" panose="02020603050405020304" pitchFamily="18" charset="0"/>
                <a:cs typeface="Times New Roman" panose="02020603050405020304" pitchFamily="18" charset="0"/>
              </a:rPr>
              <a:t>processes that would contribute to Quality Improvement </a:t>
            </a:r>
            <a:r>
              <a:rPr lang="en-US" sz="3000" dirty="0" smtClean="0">
                <a:latin typeface="Times New Roman" panose="02020603050405020304" pitchFamily="18" charset="0"/>
                <a:cs typeface="Times New Roman" panose="02020603050405020304" pitchFamily="18" charset="0"/>
              </a:rPr>
              <a:t>Aims. Additional leadership calls were held and monthly web-based sessions provided other opportunities for learning.</a:t>
            </a:r>
          </a:p>
          <a:p>
            <a:endParaRPr lang="en-US" sz="3000" b="1" u="sng"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From these materials and meetings, we identified areas for improvement within our center and worked together to assess and improve our clinical microsystem. Once issues were addressed and improvement changes were standardized as best practices, we tackled the core process of HEALTHY PEOPLE 2020, transitioning patients from pediatric to adult health care.</a:t>
            </a:r>
          </a:p>
          <a:p>
            <a:endParaRPr lang="en-US" sz="3200" b="1" u="sng" dirty="0">
              <a:latin typeface="Times New Roman" panose="02020603050405020304" pitchFamily="18" charset="0"/>
              <a:cs typeface="Times New Roman" panose="02020603050405020304" pitchFamily="18" charset="0"/>
            </a:endParaRPr>
          </a:p>
          <a:p>
            <a:r>
              <a:rPr lang="en-US" sz="3200" b="1" u="sng" dirty="0" smtClean="0">
                <a:latin typeface="Times New Roman" panose="02020603050405020304" pitchFamily="18" charset="0"/>
                <a:cs typeface="Times New Roman" panose="02020603050405020304" pitchFamily="18" charset="0"/>
              </a:rPr>
              <a:t>Problem </a:t>
            </a:r>
            <a:r>
              <a:rPr lang="en-US" sz="3200" b="1" u="sng" dirty="0">
                <a:latin typeface="Times New Roman" panose="02020603050405020304" pitchFamily="18" charset="0"/>
                <a:cs typeface="Times New Roman" panose="02020603050405020304" pitchFamily="18" charset="0"/>
              </a:rPr>
              <a:t>Description</a:t>
            </a:r>
            <a:r>
              <a:rPr lang="en-US" sz="3200" b="1" u="sng" dirty="0" smtClean="0">
                <a:latin typeface="Times New Roman" panose="02020603050405020304" pitchFamily="18" charset="0"/>
                <a:cs typeface="Times New Roman" panose="02020603050405020304" pitchFamily="18" charset="0"/>
              </a:rPr>
              <a:t>:  </a:t>
            </a:r>
            <a:r>
              <a:rPr lang="en-US" sz="3200" b="1" u="sng" dirty="0">
                <a:latin typeface="Times New Roman" panose="02020603050405020304" pitchFamily="18" charset="0"/>
                <a:cs typeface="Times New Roman" panose="02020603050405020304" pitchFamily="18" charset="0"/>
              </a:rPr>
              <a:t>Communication</a:t>
            </a:r>
          </a:p>
          <a:p>
            <a:r>
              <a:rPr lang="en-US" sz="3000" dirty="0">
                <a:latin typeface="Times New Roman" panose="02020603050405020304" pitchFamily="18" charset="0"/>
                <a:cs typeface="Times New Roman" panose="02020603050405020304" pitchFamily="18" charset="0"/>
              </a:rPr>
              <a:t>The improvement team identified a need </a:t>
            </a:r>
            <a:r>
              <a:rPr lang="en-US" sz="3000" dirty="0" smtClean="0">
                <a:latin typeface="Times New Roman" panose="02020603050405020304" pitchFamily="18" charset="0"/>
                <a:cs typeface="Times New Roman" panose="02020603050405020304" pitchFamily="18" charset="0"/>
              </a:rPr>
              <a:t>for improved </a:t>
            </a:r>
            <a:r>
              <a:rPr lang="en-US" sz="3000" dirty="0">
                <a:latin typeface="Times New Roman" panose="02020603050405020304" pitchFamily="18" charset="0"/>
                <a:cs typeface="Times New Roman" panose="02020603050405020304" pitchFamily="18" charset="0"/>
              </a:rPr>
              <a:t>communication from the results of our staff satisfaction survey and our communication patterns. Aside from a weekly pre-clinic meeting, we had no clinic huddles, infrequent staff meetings and inconsistent exchange of patient information amongst the clinical staff.  We realized that we needed to improve our patient focused interdisciplinary communication before we could begin the process of transitioning our patients</a:t>
            </a:r>
            <a:r>
              <a:rPr lang="en-US" sz="3000" dirty="0" smtClean="0">
                <a:latin typeface="Times New Roman" panose="02020603050405020304" pitchFamily="18" charset="0"/>
                <a:cs typeface="Times New Roman" panose="02020603050405020304" pitchFamily="18" charset="0"/>
              </a:rPr>
              <a:t>.</a:t>
            </a:r>
          </a:p>
          <a:p>
            <a:endParaRPr lang="en-US" sz="3600" dirty="0" smtClean="0">
              <a:latin typeface="Times New Roman" panose="02020603050405020304" pitchFamily="18" charset="0"/>
              <a:cs typeface="Times New Roman" panose="02020603050405020304" pitchFamily="18" charset="0"/>
            </a:endParaRPr>
          </a:p>
          <a:p>
            <a:r>
              <a:rPr lang="en-US" sz="3200" b="1" u="sng" dirty="0" smtClean="0">
                <a:latin typeface="Times New Roman" panose="02020603050405020304" pitchFamily="18" charset="0"/>
                <a:cs typeface="Times New Roman" panose="02020603050405020304" pitchFamily="18" charset="0"/>
              </a:rPr>
              <a:t>Huddle Fishbone: </a:t>
            </a:r>
          </a:p>
          <a:p>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process broke down the essential resources of </a:t>
            </a:r>
            <a:r>
              <a:rPr lang="en-US" sz="2800" dirty="0" smtClean="0">
                <a:latin typeface="Times New Roman" panose="02020603050405020304" pitchFamily="18" charset="0"/>
                <a:cs typeface="Times New Roman" panose="02020603050405020304" pitchFamily="18" charset="0"/>
              </a:rPr>
              <a:t> people</a:t>
            </a:r>
            <a:r>
              <a:rPr lang="en-US" sz="2800" dirty="0">
                <a:latin typeface="Times New Roman" panose="02020603050405020304" pitchFamily="18" charset="0"/>
                <a:cs typeface="Times New Roman" panose="02020603050405020304" pitchFamily="18" charset="0"/>
              </a:rPr>
              <a:t>, equipment, materials and processes and identified the starting point for the Global Aim and Specific Aim.</a:t>
            </a:r>
          </a:p>
          <a:p>
            <a:endParaRPr lang="en-US"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5637776" y="2936237"/>
            <a:ext cx="14748224" cy="3705630"/>
          </a:xfrm>
          <a:prstGeom prst="rect">
            <a:avLst/>
          </a:prstGeom>
          <a:noFill/>
        </p:spPr>
        <p:txBody>
          <a:bodyPr wrap="square" lIns="438912" tIns="219456" rIns="438912" bIns="219456" rtlCol="0">
            <a:spAutoFit/>
          </a:bodyPr>
          <a:lstStyle/>
          <a:p>
            <a:r>
              <a:rPr lang="en-US" sz="3200" b="1" u="sng" dirty="0" smtClean="0">
                <a:latin typeface="Times New Roman" panose="02020603050405020304" pitchFamily="18" charset="0"/>
                <a:cs typeface="Times New Roman" panose="02020603050405020304" pitchFamily="18" charset="0"/>
              </a:rPr>
              <a:t>Transitioning Process Implementation:</a:t>
            </a:r>
            <a:endParaRPr lang="en-US" sz="3200" b="1" u="sng"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The GSHTC improvement team </a:t>
            </a:r>
            <a:r>
              <a:rPr lang="en-US" sz="3000" dirty="0">
                <a:latin typeface="Times New Roman" panose="02020603050405020304" pitchFamily="18" charset="0"/>
                <a:cs typeface="Times New Roman" panose="02020603050405020304" pitchFamily="18" charset="0"/>
              </a:rPr>
              <a:t>identified that we did not have a formal transitioning program in our center. While our staff has experience in using transitioning guidelines and provides ongoing transitioning education, we do not have a standardized or cohesive method of transitioning our pediatric patients to adult healthcare. Experience from meeting as a team approximately 100 times in huddles and QI meetings gave us the ability and skills to </a:t>
            </a:r>
            <a:r>
              <a:rPr lang="en-US" sz="3000" dirty="0" smtClean="0">
                <a:latin typeface="Times New Roman" panose="02020603050405020304" pitchFamily="18" charset="0"/>
                <a:cs typeface="Times New Roman" panose="02020603050405020304" pitchFamily="18" charset="0"/>
              </a:rPr>
              <a:t>initiate transitioning</a:t>
            </a:r>
            <a:r>
              <a:rPr lang="en-US" sz="3000" dirty="0">
                <a:latin typeface="Times New Roman" panose="02020603050405020304" pitchFamily="18" charset="0"/>
                <a:cs typeface="Times New Roman" panose="02020603050405020304" pitchFamily="18" charset="0"/>
              </a:rPr>
              <a:t>. </a:t>
            </a:r>
          </a:p>
        </p:txBody>
      </p:sp>
      <p:sp>
        <p:nvSpPr>
          <p:cNvPr id="57" name="TextBox 56"/>
          <p:cNvSpPr txBox="1"/>
          <p:nvPr/>
        </p:nvSpPr>
        <p:spPr>
          <a:xfrm>
            <a:off x="10750641" y="3022929"/>
            <a:ext cx="14027616" cy="3551742"/>
          </a:xfrm>
          <a:prstGeom prst="rect">
            <a:avLst/>
          </a:prstGeom>
          <a:noFill/>
        </p:spPr>
        <p:txBody>
          <a:bodyPr wrap="square" lIns="438912" tIns="219456" rIns="438912" bIns="219456" rtlCol="0">
            <a:spAutoFit/>
          </a:bodyPr>
          <a:lstStyle/>
          <a:p>
            <a:r>
              <a:rPr lang="en-US" sz="3200" b="1" u="sng" dirty="0" smtClean="0">
                <a:latin typeface="Times New Roman" panose="02020603050405020304" pitchFamily="18" charset="0"/>
                <a:cs typeface="Times New Roman" panose="02020603050405020304" pitchFamily="18" charset="0"/>
              </a:rPr>
              <a:t>Global and Specific Aims for Huddle:</a:t>
            </a:r>
          </a:p>
          <a:p>
            <a:r>
              <a:rPr lang="en-US" sz="3000" dirty="0" smtClean="0">
                <a:latin typeface="Times New Roman" panose="02020603050405020304" pitchFamily="18" charset="0"/>
                <a:cs typeface="Times New Roman" panose="02020603050405020304" pitchFamily="18" charset="0"/>
              </a:rPr>
              <a:t>Description of the steps for improvement and the Plan, Do, Study and Act (PDSA) Cycle with findings of this specific aim. </a:t>
            </a:r>
          </a:p>
          <a:p>
            <a:endParaRPr lang="en-US" sz="5400" dirty="0" smtClean="0">
              <a:latin typeface="Times New Roman" panose="02020603050405020304" pitchFamily="18" charset="0"/>
              <a:cs typeface="Times New Roman" panose="02020603050405020304" pitchFamily="18" charset="0"/>
            </a:endParaRPr>
          </a:p>
          <a:p>
            <a:endParaRPr lang="en-US" sz="4800" dirty="0">
              <a:latin typeface="Times New Roman" panose="02020603050405020304" pitchFamily="18" charset="0"/>
              <a:cs typeface="Times New Roman" panose="02020603050405020304" pitchFamily="18" charset="0"/>
            </a:endParaRPr>
          </a:p>
        </p:txBody>
      </p:sp>
      <p:sp>
        <p:nvSpPr>
          <p:cNvPr id="58" name="TextBox 57"/>
          <p:cNvSpPr txBox="1"/>
          <p:nvPr/>
        </p:nvSpPr>
        <p:spPr>
          <a:xfrm>
            <a:off x="10750641" y="12695428"/>
            <a:ext cx="16071759" cy="2689967"/>
          </a:xfrm>
          <a:prstGeom prst="rect">
            <a:avLst/>
          </a:prstGeom>
          <a:noFill/>
        </p:spPr>
        <p:txBody>
          <a:bodyPr wrap="square" lIns="438912" tIns="219456" rIns="438912" bIns="219456" rtlCol="0">
            <a:spAutoFit/>
          </a:bodyPr>
          <a:lstStyle/>
          <a:p>
            <a:r>
              <a:rPr lang="en-US" sz="3200" b="1" u="sng" dirty="0" smtClean="0">
                <a:latin typeface="Times New Roman" panose="02020603050405020304" pitchFamily="18" charset="0"/>
                <a:cs typeface="Times New Roman" panose="02020603050405020304" pitchFamily="18" charset="0"/>
              </a:rPr>
              <a:t>Methods of 5Ps (purpose, patients, professionals, processes and patterns):</a:t>
            </a:r>
          </a:p>
          <a:p>
            <a:r>
              <a:rPr lang="en-US" sz="3000" dirty="0" smtClean="0">
                <a:latin typeface="Times New Roman" panose="02020603050405020304" pitchFamily="18" charset="0"/>
                <a:cs typeface="Times New Roman" panose="02020603050405020304" pitchFamily="18" charset="0"/>
              </a:rPr>
              <a:t>We assessed the 5Ps to improve communication and patient  care to move towards</a:t>
            </a:r>
          </a:p>
          <a:p>
            <a:r>
              <a:rPr lang="en-US" sz="3000" dirty="0" smtClean="0">
                <a:latin typeface="Times New Roman" panose="02020603050405020304" pitchFamily="18" charset="0"/>
                <a:cs typeface="Times New Roman" panose="02020603050405020304" pitchFamily="18" charset="0"/>
              </a:rPr>
              <a:t>transitioning objectives.  (See examples below of data obtained.)</a:t>
            </a:r>
          </a:p>
          <a:p>
            <a:r>
              <a:rPr lang="en-US" sz="5400" dirty="0" smtClean="0">
                <a:latin typeface="Times New Roman" panose="02020603050405020304" pitchFamily="18" charset="0"/>
                <a:cs typeface="Times New Roman" panose="02020603050405020304" pitchFamily="18" charset="0"/>
              </a:rPr>
              <a:t> </a:t>
            </a:r>
            <a:endParaRPr lang="en-US" sz="5400" dirty="0">
              <a:latin typeface="Times New Roman" panose="02020603050405020304" pitchFamily="18" charset="0"/>
              <a:cs typeface="Times New Roman" panose="02020603050405020304" pitchFamily="18" charset="0"/>
            </a:endParaRPr>
          </a:p>
        </p:txBody>
      </p:sp>
      <p:sp>
        <p:nvSpPr>
          <p:cNvPr id="59" name="TextBox 58"/>
          <p:cNvSpPr txBox="1"/>
          <p:nvPr/>
        </p:nvSpPr>
        <p:spPr>
          <a:xfrm>
            <a:off x="25603200" y="6672644"/>
            <a:ext cx="12728997" cy="1397306"/>
          </a:xfrm>
          <a:prstGeom prst="rect">
            <a:avLst/>
          </a:prstGeom>
          <a:noFill/>
        </p:spPr>
        <p:txBody>
          <a:bodyPr wrap="none" lIns="438912" tIns="219456" rIns="438912" bIns="219456" rtlCol="0">
            <a:spAutoFit/>
          </a:bodyPr>
          <a:lstStyle/>
          <a:p>
            <a:r>
              <a:rPr lang="en-US" sz="3200" b="1" u="sng" dirty="0" smtClean="0">
                <a:latin typeface="Times New Roman" panose="02020603050405020304" pitchFamily="18" charset="0"/>
                <a:cs typeface="Times New Roman" panose="02020603050405020304" pitchFamily="18" charset="0"/>
              </a:rPr>
              <a:t>Global and Specific Aims for Transitioning:</a:t>
            </a:r>
          </a:p>
          <a:p>
            <a:r>
              <a:rPr lang="en-US" sz="3000" dirty="0" smtClean="0">
                <a:latin typeface="Times New Roman" panose="02020603050405020304" pitchFamily="18" charset="0"/>
                <a:cs typeface="Times New Roman" panose="02020603050405020304" pitchFamily="18" charset="0"/>
              </a:rPr>
              <a:t>Description of the steps for improvement and the PDSA Cycle with findings.</a:t>
            </a:r>
            <a:endParaRPr lang="en-US" sz="3000" dirty="0">
              <a:latin typeface="Times New Roman" panose="02020603050405020304" pitchFamily="18" charset="0"/>
              <a:cs typeface="Times New Roman" panose="02020603050405020304" pitchFamily="18" charset="0"/>
            </a:endParaRPr>
          </a:p>
        </p:txBody>
      </p:sp>
      <p:pic>
        <p:nvPicPr>
          <p:cNvPr id="1042"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3533" y="5069106"/>
            <a:ext cx="14256515" cy="7626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13620" y="8513034"/>
            <a:ext cx="14372380" cy="7706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5679400" y="20959649"/>
            <a:ext cx="14026272" cy="1428083"/>
          </a:xfrm>
          <a:prstGeom prst="rect">
            <a:avLst/>
          </a:prstGeom>
          <a:noFill/>
        </p:spPr>
        <p:txBody>
          <a:bodyPr wrap="square" lIns="438912" tIns="219456" rIns="438912" bIns="219456" rtlCol="0">
            <a:spAutoFit/>
          </a:bodyPr>
          <a:lstStyle/>
          <a:p>
            <a:r>
              <a:rPr lang="en-US" sz="3200" b="1" u="sng" dirty="0" smtClean="0">
                <a:latin typeface="Times New Roman" panose="02020603050405020304" pitchFamily="18" charset="0"/>
                <a:cs typeface="Times New Roman" panose="02020603050405020304" pitchFamily="18" charset="0"/>
              </a:rPr>
              <a:t>Gantt Chart / Time Line:</a:t>
            </a:r>
            <a:endParaRPr lang="en-US" sz="3200" b="1" u="sng"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Summary of completed and ongoing activities </a:t>
            </a:r>
          </a:p>
        </p:txBody>
      </p:sp>
      <p:sp>
        <p:nvSpPr>
          <p:cNvPr id="7" name="TextBox 6"/>
          <p:cNvSpPr txBox="1"/>
          <p:nvPr/>
        </p:nvSpPr>
        <p:spPr>
          <a:xfrm>
            <a:off x="15125560" y="8085472"/>
            <a:ext cx="10390222" cy="4339650"/>
          </a:xfrm>
          <a:prstGeom prst="rect">
            <a:avLst/>
          </a:prstGeom>
          <a:noFill/>
        </p:spPr>
        <p:txBody>
          <a:bodyPr wrap="square" rtlCol="0">
            <a:spAutoFit/>
          </a:bodyPr>
          <a:lstStyle/>
          <a:p>
            <a:r>
              <a:rPr lang="en-US" sz="3200" b="1" u="sng" dirty="0" smtClean="0">
                <a:latin typeface="Times New Roman" panose="02020603050405020304" pitchFamily="18" charset="0"/>
                <a:cs typeface="Times New Roman" panose="02020603050405020304" pitchFamily="18" charset="0"/>
              </a:rPr>
              <a:t>Findings:</a:t>
            </a:r>
            <a:endParaRPr lang="en-US" sz="3200" b="1" u="sng"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Starting </a:t>
            </a:r>
            <a:r>
              <a:rPr lang="en-US" sz="3000" dirty="0">
                <a:latin typeface="Times New Roman" panose="02020603050405020304" pitchFamily="18" charset="0"/>
                <a:cs typeface="Times New Roman" panose="02020603050405020304" pitchFamily="18" charset="0"/>
              </a:rPr>
              <a:t>in March 2016, we have met twice a week 100% of the time.  A clinical staff member from each </a:t>
            </a:r>
            <a:r>
              <a:rPr lang="en-US" sz="3000" dirty="0" smtClean="0">
                <a:latin typeface="Times New Roman" panose="02020603050405020304" pitchFamily="18" charset="0"/>
                <a:cs typeface="Times New Roman" panose="02020603050405020304" pitchFamily="18" charset="0"/>
              </a:rPr>
              <a:t>discipline attended </a:t>
            </a:r>
            <a:r>
              <a:rPr lang="en-US" sz="3000" dirty="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huddle </a:t>
            </a:r>
            <a:r>
              <a:rPr lang="en-US" sz="3000" dirty="0">
                <a:latin typeface="Times New Roman" panose="02020603050405020304" pitchFamily="18" charset="0"/>
                <a:cs typeface="Times New Roman" panose="02020603050405020304" pitchFamily="18" charset="0"/>
              </a:rPr>
              <a:t>consistently. We </a:t>
            </a:r>
            <a:r>
              <a:rPr lang="en-US" sz="3000" dirty="0" smtClean="0">
                <a:latin typeface="Times New Roman" panose="02020603050405020304" pitchFamily="18" charset="0"/>
                <a:cs typeface="Times New Roman" panose="02020603050405020304" pitchFamily="18" charset="0"/>
              </a:rPr>
              <a:t>used </a:t>
            </a:r>
            <a:r>
              <a:rPr lang="en-US" sz="3000" dirty="0">
                <a:latin typeface="Times New Roman" panose="02020603050405020304" pitchFamily="18" charset="0"/>
                <a:cs typeface="Times New Roman" panose="02020603050405020304" pitchFamily="18" charset="0"/>
              </a:rPr>
              <a:t>huddle worksheets to document positive exchange of patient information and to ensure patient follow up. </a:t>
            </a:r>
            <a:r>
              <a:rPr lang="en-US" sz="3000" dirty="0" smtClean="0">
                <a:latin typeface="Times New Roman" panose="02020603050405020304" pitchFamily="18" charset="0"/>
                <a:cs typeface="Times New Roman" panose="02020603050405020304" pitchFamily="18" charset="0"/>
              </a:rPr>
              <a:t>The data </a:t>
            </a:r>
            <a:r>
              <a:rPr lang="en-US" sz="3000" dirty="0">
                <a:latin typeface="Times New Roman" panose="02020603050405020304" pitchFamily="18" charset="0"/>
                <a:cs typeface="Times New Roman" panose="02020603050405020304" pitchFamily="18" charset="0"/>
              </a:rPr>
              <a:t>manager has been able to increase patient data collection for ATHN Clinical Manager database. Team members have utilized effective QI communication skills which have resulted in improved patient care.</a:t>
            </a:r>
          </a:p>
        </p:txBody>
      </p:sp>
      <p:sp>
        <p:nvSpPr>
          <p:cNvPr id="2" name="TextBox 1"/>
          <p:cNvSpPr txBox="1"/>
          <p:nvPr/>
        </p:nvSpPr>
        <p:spPr>
          <a:xfrm>
            <a:off x="26013620" y="16526518"/>
            <a:ext cx="14748224" cy="4308872"/>
          </a:xfrm>
          <a:prstGeom prst="rect">
            <a:avLst/>
          </a:prstGeom>
          <a:noFill/>
        </p:spPr>
        <p:txBody>
          <a:bodyPr wrap="square" rtlCol="0">
            <a:spAutoFit/>
          </a:bodyPr>
          <a:lstStyle/>
          <a:p>
            <a:r>
              <a:rPr lang="en-US" sz="3200" b="1" u="sng" dirty="0" smtClean="0">
                <a:latin typeface="Times New Roman" panose="02020603050405020304" pitchFamily="18" charset="0"/>
                <a:cs typeface="Times New Roman" panose="02020603050405020304" pitchFamily="18" charset="0"/>
              </a:rPr>
              <a:t>Findings:</a:t>
            </a:r>
            <a:endParaRPr lang="en-US" sz="3200" b="1" u="sng"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We </a:t>
            </a:r>
            <a:r>
              <a:rPr lang="en-US" sz="3000" dirty="0">
                <a:latin typeface="Times New Roman" panose="02020603050405020304" pitchFamily="18" charset="0"/>
                <a:cs typeface="Times New Roman" panose="02020603050405020304" pitchFamily="18" charset="0"/>
              </a:rPr>
              <a:t>meet on a weekly basis immediately following one of our huddles to create our transitioning program.  We have written a patient transition policy that is shared and discussed with 100% of our patients and families between 12 and 22 years of age.  Patients are tracked and monitored 100% using an individual transition flow sheet and electronic registry.  We are in the process of completing our transition readiness assessment tool and educational modules.  We have also met with </a:t>
            </a:r>
            <a:r>
              <a:rPr lang="en-US" sz="3000" dirty="0" smtClean="0">
                <a:latin typeface="Times New Roman" panose="02020603050405020304" pitchFamily="18" charset="0"/>
                <a:cs typeface="Times New Roman" panose="02020603050405020304" pitchFamily="18" charset="0"/>
              </a:rPr>
              <a:t>the nearb</a:t>
            </a:r>
            <a:r>
              <a:rPr lang="en-US" sz="3000" dirty="0">
                <a:latin typeface="Times New Roman" panose="02020603050405020304" pitchFamily="18" charset="0"/>
                <a:cs typeface="Times New Roman" panose="02020603050405020304" pitchFamily="18" charset="0"/>
              </a:rPr>
              <a:t>y</a:t>
            </a: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pediatric HTC to develop and establish a formalized process for transitioning to our adult center.  The staff from both </a:t>
            </a:r>
            <a:r>
              <a:rPr lang="en-US" sz="3000" dirty="0" smtClean="0">
                <a:latin typeface="Times New Roman" panose="02020603050405020304" pitchFamily="18" charset="0"/>
                <a:cs typeface="Times New Roman" panose="02020603050405020304" pitchFamily="18" charset="0"/>
              </a:rPr>
              <a:t>HTCs </a:t>
            </a:r>
            <a:r>
              <a:rPr lang="en-US" sz="3000" dirty="0">
                <a:latin typeface="Times New Roman" panose="02020603050405020304" pitchFamily="18" charset="0"/>
                <a:cs typeface="Times New Roman" panose="02020603050405020304" pitchFamily="18" charset="0"/>
              </a:rPr>
              <a:t>will continue to meet to move forward with this process.</a:t>
            </a:r>
          </a:p>
        </p:txBody>
      </p:sp>
      <p:sp>
        <p:nvSpPr>
          <p:cNvPr id="15" name="TextBox 14"/>
          <p:cNvSpPr txBox="1"/>
          <p:nvPr/>
        </p:nvSpPr>
        <p:spPr>
          <a:xfrm>
            <a:off x="11091587" y="14836355"/>
            <a:ext cx="14060854" cy="1723549"/>
          </a:xfrm>
          <a:prstGeom prst="rect">
            <a:avLst/>
          </a:prstGeom>
          <a:noFill/>
        </p:spPr>
        <p:txBody>
          <a:bodyPr wrap="square" rtlCol="0">
            <a:spAutoFit/>
          </a:bodyPr>
          <a:lstStyle/>
          <a:p>
            <a:r>
              <a:rPr lang="en-US" sz="3200" b="1" u="sng" dirty="0" smtClean="0">
                <a:latin typeface="Times New Roman" panose="02020603050405020304" pitchFamily="18" charset="0"/>
                <a:cs typeface="Times New Roman" panose="02020603050405020304" pitchFamily="18" charset="0"/>
              </a:rPr>
              <a:t>Patient Cycle Time Data:  </a:t>
            </a:r>
          </a:p>
          <a:p>
            <a:r>
              <a:rPr lang="en-US" sz="3000" dirty="0" smtClean="0">
                <a:latin typeface="Times New Roman" panose="02020603050405020304" pitchFamily="18" charset="0"/>
                <a:cs typeface="Times New Roman" panose="02020603050405020304" pitchFamily="18" charset="0"/>
              </a:rPr>
              <a:t>Total time spent with professionals vs. total wait time from check in to check out.</a:t>
            </a:r>
          </a:p>
          <a:p>
            <a:endParaRPr lang="en-US" sz="4400" dirty="0" smtClean="0">
              <a:latin typeface="Times New Roman" panose="02020603050405020304" pitchFamily="18" charset="0"/>
              <a:cs typeface="Times New Roman" panose="02020603050405020304" pitchFamily="18" charset="0"/>
            </a:endParaRPr>
          </a:p>
        </p:txBody>
      </p:sp>
      <p:sp>
        <p:nvSpPr>
          <p:cNvPr id="18" name="TextBox 17"/>
          <p:cNvSpPr txBox="1"/>
          <p:nvPr/>
        </p:nvSpPr>
        <p:spPr>
          <a:xfrm>
            <a:off x="26121671" y="27954506"/>
            <a:ext cx="17330527" cy="4278094"/>
          </a:xfrm>
          <a:prstGeom prst="rect">
            <a:avLst/>
          </a:prstGeom>
          <a:noFill/>
        </p:spPr>
        <p:txBody>
          <a:bodyPr wrap="square" numCol="1" rtlCol="0">
            <a:spAutoFit/>
          </a:bodyPr>
          <a:lstStyle/>
          <a:p>
            <a:r>
              <a:rPr lang="en-US" sz="3200" b="1" u="sng" dirty="0" smtClean="0">
                <a:latin typeface="Times New Roman" panose="02020603050405020304" pitchFamily="18" charset="0"/>
                <a:cs typeface="Times New Roman" panose="02020603050405020304" pitchFamily="18" charset="0"/>
              </a:rPr>
              <a:t>Lessons Learned from QI Program:</a:t>
            </a:r>
          </a:p>
          <a:p>
            <a:pPr marL="571500" indent="-5715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QI is doable and can be incorporated in an HTC regardless of </a:t>
            </a:r>
            <a:r>
              <a:rPr lang="en-US" sz="3000" dirty="0" smtClean="0">
                <a:latin typeface="Times New Roman" panose="02020603050405020304" pitchFamily="18" charset="0"/>
                <a:cs typeface="Times New Roman" panose="02020603050405020304" pitchFamily="18" charset="0"/>
              </a:rPr>
              <a:t>size, but it will take time and effort</a:t>
            </a:r>
            <a:endParaRPr lang="en-US" sz="30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More efficient communication has allowed us to identify, evaluate, and improve any process</a:t>
            </a: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We remain a work in progress</a:t>
            </a: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We have become successful  in planning and implementing various initiatives</a:t>
            </a: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Helped us as a team to provide better patient care</a:t>
            </a: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Continue </a:t>
            </a:r>
            <a:r>
              <a:rPr lang="en-US" sz="3000" dirty="0">
                <a:latin typeface="Times New Roman" panose="02020603050405020304" pitchFamily="18" charset="0"/>
                <a:cs typeface="Times New Roman" panose="02020603050405020304" pitchFamily="18" charset="0"/>
              </a:rPr>
              <a:t>following the clinical microsystems process </a:t>
            </a:r>
            <a:endParaRPr lang="en-US" sz="3000" dirty="0" smtClean="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As a regional coordinating center, we have promoted QI with other HTCs at various regional meetings</a:t>
            </a:r>
          </a:p>
          <a:p>
            <a:pPr marL="571500" indent="-5715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Building a higher performance transitioning program is attainable</a:t>
            </a:r>
          </a:p>
        </p:txBody>
      </p:sp>
      <p:pic>
        <p:nvPicPr>
          <p:cNvPr id="20" name="Picture 19"/>
          <p:cNvPicPr>
            <a:picLocks noChangeAspect="1"/>
          </p:cNvPicPr>
          <p:nvPr/>
        </p:nvPicPr>
        <p:blipFill>
          <a:blip r:embed="rId5"/>
          <a:stretch>
            <a:fillRect/>
          </a:stretch>
        </p:blipFill>
        <p:spPr>
          <a:xfrm>
            <a:off x="16927184" y="20550191"/>
            <a:ext cx="8435294" cy="3986209"/>
          </a:xfrm>
          <a:prstGeom prst="rect">
            <a:avLst/>
          </a:prstGeom>
        </p:spPr>
      </p:pic>
      <p:sp>
        <p:nvSpPr>
          <p:cNvPr id="33" name="TextBox 32"/>
          <p:cNvSpPr txBox="1"/>
          <p:nvPr/>
        </p:nvSpPr>
        <p:spPr>
          <a:xfrm>
            <a:off x="11207841" y="20734877"/>
            <a:ext cx="5359028" cy="2462213"/>
          </a:xfrm>
          <a:prstGeom prst="rect">
            <a:avLst/>
          </a:prstGeom>
          <a:noFill/>
        </p:spPr>
        <p:txBody>
          <a:bodyPr wrap="square" rtlCol="0">
            <a:spAutoFit/>
          </a:bodyPr>
          <a:lstStyle/>
          <a:p>
            <a:r>
              <a:rPr lang="en-US" sz="3200" b="1" u="sng" dirty="0" smtClean="0">
                <a:latin typeface="Times New Roman" panose="02020603050405020304" pitchFamily="18" charset="0"/>
                <a:cs typeface="Times New Roman" panose="02020603050405020304" pitchFamily="18" charset="0"/>
              </a:rPr>
              <a:t>Patient Satisfaction Survey (PSS):  </a:t>
            </a:r>
          </a:p>
          <a:p>
            <a:r>
              <a:rPr lang="en-US" sz="3000" dirty="0" smtClean="0">
                <a:latin typeface="Times New Roman" panose="02020603050405020304" pitchFamily="18" charset="0"/>
                <a:cs typeface="Times New Roman" panose="02020603050405020304" pitchFamily="18" charset="0"/>
              </a:rPr>
              <a:t>Improvement team created PSS that was surveyed over 2 weeks with results.</a:t>
            </a:r>
          </a:p>
        </p:txBody>
      </p:sp>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290624" y="569029"/>
            <a:ext cx="8284137" cy="1393714"/>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01978" y="201702"/>
            <a:ext cx="5035757" cy="2624106"/>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647757" y="19202400"/>
            <a:ext cx="1259536" cy="1371600"/>
          </a:xfrm>
          <a:prstGeom prst="rect">
            <a:avLst/>
          </a:prstGeom>
        </p:spPr>
      </p:pic>
      <p:pic>
        <p:nvPicPr>
          <p:cNvPr id="29" name="Picture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4626438"/>
            <a:ext cx="1097280" cy="1371600"/>
          </a:xfrm>
          <a:prstGeom prst="rect">
            <a:avLst/>
          </a:prstGeom>
        </p:spPr>
      </p:pic>
      <p:pic>
        <p:nvPicPr>
          <p:cNvPr id="31" name="Picture 30"/>
          <p:cNvPicPr preferRelativeResize="0">
            <a:picLocks noChangeAspect="1"/>
          </p:cNvPicPr>
          <p:nvPr/>
        </p:nvPicPr>
        <p:blipFill>
          <a:blip r:embed="rId10">
            <a:extLst>
              <a:ext uri="{28A0092B-C50C-407E-A947-70E740481C1C}">
                <a14:useLocalDpi xmlns:a14="http://schemas.microsoft.com/office/drawing/2010/main" val="0"/>
              </a:ext>
            </a:extLst>
          </a:blip>
          <a:stretch>
            <a:fillRect/>
          </a:stretch>
        </p:blipFill>
        <p:spPr>
          <a:xfrm>
            <a:off x="-20060" y="3048000"/>
            <a:ext cx="1101544" cy="1371600"/>
          </a:xfrm>
          <a:prstGeom prst="rect">
            <a:avLst/>
          </a:prstGeom>
        </p:spPr>
      </p:pic>
      <p:pic>
        <p:nvPicPr>
          <p:cNvPr id="34" name="Picture 33"/>
          <p:cNvPicPr preferRelativeResize="0">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295" y="19080001"/>
            <a:ext cx="1087879" cy="1371600"/>
          </a:xfrm>
          <a:prstGeom prst="rect">
            <a:avLst/>
          </a:prstGeom>
        </p:spPr>
      </p:pic>
      <p:pic>
        <p:nvPicPr>
          <p:cNvPr id="35" name="Picture 34"/>
          <p:cNvPicPr>
            <a:picLocks noChangeAspect="1"/>
          </p:cNvPicPr>
          <p:nvPr/>
        </p:nvPicPr>
        <p:blipFill rotWithShape="1">
          <a:blip r:embed="rId12" cstate="print">
            <a:extLst>
              <a:ext uri="{28A0092B-C50C-407E-A947-70E740481C1C}">
                <a14:useLocalDpi xmlns:a14="http://schemas.microsoft.com/office/drawing/2010/main" val="0"/>
              </a:ext>
            </a:extLst>
          </a:blip>
          <a:srcRect l="15762" r="11694"/>
          <a:stretch/>
        </p:blipFill>
        <p:spPr>
          <a:xfrm>
            <a:off x="-24687" y="25604142"/>
            <a:ext cx="1121967" cy="1371600"/>
          </a:xfrm>
          <a:prstGeom prst="rect">
            <a:avLst/>
          </a:prstGeom>
        </p:spPr>
      </p:pic>
      <p:pic>
        <p:nvPicPr>
          <p:cNvPr id="36" name="Picture 3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323" y="24003000"/>
            <a:ext cx="1079262" cy="1371600"/>
          </a:xfrm>
          <a:prstGeom prst="rect">
            <a:avLst/>
          </a:prstGeom>
        </p:spPr>
      </p:pic>
      <p:pic>
        <p:nvPicPr>
          <p:cNvPr id="38" name="Picture 37"/>
          <p:cNvPicPr preferRelativeResize="0">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0" y="6198163"/>
            <a:ext cx="1097280" cy="1421837"/>
          </a:xfrm>
          <a:prstGeom prst="rect">
            <a:avLst/>
          </a:prstGeom>
        </p:spPr>
      </p:pic>
      <p:pic>
        <p:nvPicPr>
          <p:cNvPr id="39" name="Picture 3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2647757" y="20650200"/>
            <a:ext cx="1259536" cy="1561218"/>
          </a:xfrm>
          <a:prstGeom prst="rect">
            <a:avLst/>
          </a:prstGeom>
        </p:spPr>
      </p:pic>
      <p:pic>
        <p:nvPicPr>
          <p:cNvPr id="40" name="Picture 39"/>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0578" y="7848600"/>
            <a:ext cx="1117858" cy="1371600"/>
          </a:xfrm>
          <a:prstGeom prst="rect">
            <a:avLst/>
          </a:prstGeom>
        </p:spPr>
      </p:pic>
      <p:pic>
        <p:nvPicPr>
          <p:cNvPr id="41" name="Picture 40"/>
          <p:cNvPicPr preferRelativeResize="0">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0059" y="12496800"/>
            <a:ext cx="1101542" cy="1371600"/>
          </a:xfrm>
          <a:prstGeom prst="rect">
            <a:avLst/>
          </a:prstGeom>
        </p:spPr>
      </p:pic>
      <p:pic>
        <p:nvPicPr>
          <p:cNvPr id="42" name="Picture 41"/>
          <p:cNvPicPr preferRelativeResize="0">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0" y="10972800"/>
            <a:ext cx="1081585" cy="1371600"/>
          </a:xfrm>
          <a:prstGeom prst="rect">
            <a:avLst/>
          </a:prstGeom>
        </p:spPr>
      </p:pic>
      <p:pic>
        <p:nvPicPr>
          <p:cNvPr id="43" name="Picture 42"/>
          <p:cNvPicPr preferRelativeResize="0">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6295" y="22340677"/>
            <a:ext cx="1087778" cy="1424500"/>
          </a:xfrm>
          <a:prstGeom prst="rect">
            <a:avLst/>
          </a:prstGeom>
        </p:spPr>
      </p:pic>
      <p:pic>
        <p:nvPicPr>
          <p:cNvPr id="44" name="Picture 43"/>
          <p:cNvPicPr preferRelativeResize="0">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5801" y="20654051"/>
            <a:ext cx="1097385" cy="1520149"/>
          </a:xfrm>
          <a:prstGeom prst="rect">
            <a:avLst/>
          </a:prstGeom>
        </p:spPr>
      </p:pic>
      <p:pic>
        <p:nvPicPr>
          <p:cNvPr id="45" name="Picture 44"/>
          <p:cNvPicPr preferRelativeResize="0">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24687" y="9448800"/>
            <a:ext cx="1106272" cy="1371600"/>
          </a:xfrm>
          <a:prstGeom prst="rect">
            <a:avLst/>
          </a:prstGeom>
        </p:spPr>
      </p:pic>
      <p:pic>
        <p:nvPicPr>
          <p:cNvPr id="46" name="Picture 45"/>
          <p:cNvPicPr preferRelativeResize="0">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0" y="14101967"/>
            <a:ext cx="1097280" cy="1371600"/>
          </a:xfrm>
          <a:prstGeom prst="rect">
            <a:avLst/>
          </a:prstGeom>
        </p:spPr>
      </p:pic>
      <p:pic>
        <p:nvPicPr>
          <p:cNvPr id="48" name="Picture 47"/>
          <p:cNvPicPr preferRelativeResize="0">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20060" y="15668096"/>
            <a:ext cx="1101543" cy="1476904"/>
          </a:xfrm>
          <a:prstGeom prst="rect">
            <a:avLst/>
          </a:prstGeom>
        </p:spPr>
      </p:pic>
      <p:pic>
        <p:nvPicPr>
          <p:cNvPr id="49" name="Picture 48"/>
          <p:cNvPicPr preferRelativeResize="0">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323" y="17373836"/>
            <a:ext cx="1079160" cy="1523764"/>
          </a:xfrm>
          <a:prstGeom prst="rect">
            <a:avLst/>
          </a:prstGeom>
        </p:spPr>
      </p:pic>
      <p:sp>
        <p:nvSpPr>
          <p:cNvPr id="10" name="TextBox 9"/>
          <p:cNvSpPr txBox="1"/>
          <p:nvPr/>
        </p:nvSpPr>
        <p:spPr>
          <a:xfrm>
            <a:off x="39566476" y="32379138"/>
            <a:ext cx="4018280" cy="492443"/>
          </a:xfrm>
          <a:prstGeom prst="rect">
            <a:avLst/>
          </a:prstGeom>
          <a:noFill/>
        </p:spPr>
        <p:txBody>
          <a:bodyPr wrap="none" rtlCol="0">
            <a:spAutoFit/>
          </a:bodyPr>
          <a:lstStyle/>
          <a:p>
            <a:r>
              <a:rPr lang="en-US" sz="2600" b="1" dirty="0" smtClean="0">
                <a:latin typeface="Times New Roman" panose="02020603050405020304" pitchFamily="18" charset="0"/>
                <a:cs typeface="Times New Roman" panose="02020603050405020304" pitchFamily="18" charset="0"/>
              </a:rPr>
              <a:t>HRSA Grant #UC8C24079</a:t>
            </a:r>
            <a:endParaRPr lang="en-US" sz="26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11247229" y="25077012"/>
            <a:ext cx="9866612" cy="1077218"/>
          </a:xfrm>
          <a:prstGeom prst="rect">
            <a:avLst/>
          </a:prstGeom>
          <a:noFill/>
        </p:spPr>
        <p:txBody>
          <a:bodyPr wrap="none" rtlCol="0">
            <a:spAutoFit/>
          </a:bodyPr>
          <a:lstStyle/>
          <a:p>
            <a:r>
              <a:rPr lang="en-US" sz="3200" b="1" u="sng" dirty="0" smtClean="0">
                <a:latin typeface="Times New Roman" panose="02020603050405020304" pitchFamily="18" charset="0"/>
                <a:cs typeface="Times New Roman" panose="02020603050405020304" pitchFamily="18" charset="0"/>
              </a:rPr>
              <a:t>Hemophilia Clinic Appointment Scheduling Flowchart</a:t>
            </a:r>
            <a:r>
              <a:rPr lang="en-US" sz="3200" b="1" dirty="0" smtClean="0">
                <a:latin typeface="Times New Roman" panose="02020603050405020304" pitchFamily="18" charset="0"/>
                <a:cs typeface="Times New Roman" panose="02020603050405020304" pitchFamily="18" charset="0"/>
              </a:rPr>
              <a:t>:</a:t>
            </a:r>
          </a:p>
          <a:p>
            <a:r>
              <a:rPr lang="en-US" sz="3000" dirty="0" smtClean="0">
                <a:latin typeface="Times New Roman" panose="02020603050405020304" pitchFamily="18" charset="0"/>
                <a:cs typeface="Times New Roman" panose="02020603050405020304" pitchFamily="18" charset="0"/>
              </a:rPr>
              <a:t>This depicts the improved process.</a:t>
            </a:r>
            <a:endParaRPr lang="en-US" sz="3000" dirty="0">
              <a:latin typeface="Times New Roman" panose="02020603050405020304" pitchFamily="18" charset="0"/>
              <a:cs typeface="Times New Roman" panose="02020603050405020304" pitchFamily="18" charset="0"/>
            </a:endParaRPr>
          </a:p>
        </p:txBody>
      </p:sp>
      <p:pic>
        <p:nvPicPr>
          <p:cNvPr id="1027" name="Picture 3"/>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6017631" y="22402939"/>
            <a:ext cx="16583109" cy="5308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20579" y="27268706"/>
            <a:ext cx="1102163" cy="1534894"/>
          </a:xfrm>
          <a:prstGeom prst="rect">
            <a:avLst/>
          </a:prstGeom>
        </p:spPr>
      </p:pic>
      <p:pic>
        <p:nvPicPr>
          <p:cNvPr id="63" name="Picture 62"/>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42647757" y="11049000"/>
            <a:ext cx="1246425" cy="1600200"/>
          </a:xfrm>
          <a:prstGeom prst="rect">
            <a:avLst/>
          </a:prstGeom>
        </p:spPr>
      </p:pic>
      <p:pic>
        <p:nvPicPr>
          <p:cNvPr id="64" name="Picture 63"/>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42647757" y="14478000"/>
            <a:ext cx="1235350" cy="1603852"/>
          </a:xfrm>
          <a:prstGeom prst="rect">
            <a:avLst/>
          </a:prstGeom>
        </p:spPr>
      </p:pic>
      <p:pic>
        <p:nvPicPr>
          <p:cNvPr id="65" name="Picture 64"/>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42647757" y="12725400"/>
            <a:ext cx="1246425" cy="1650385"/>
          </a:xfrm>
          <a:prstGeom prst="rect">
            <a:avLst/>
          </a:prstGeom>
        </p:spPr>
      </p:pic>
      <p:pic>
        <p:nvPicPr>
          <p:cNvPr id="66" name="Picture 65"/>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42647757" y="17678400"/>
            <a:ext cx="1235350" cy="1371600"/>
          </a:xfrm>
          <a:prstGeom prst="rect">
            <a:avLst/>
          </a:prstGeom>
        </p:spPr>
      </p:pic>
      <p:pic>
        <p:nvPicPr>
          <p:cNvPr id="67" name="Picture 66"/>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42647757" y="16154400"/>
            <a:ext cx="1259536" cy="1371600"/>
          </a:xfrm>
          <a:prstGeom prst="rect">
            <a:avLst/>
          </a:prstGeom>
        </p:spPr>
      </p:pic>
      <p:pic>
        <p:nvPicPr>
          <p:cNvPr id="68" name="Picture 67"/>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42647757" y="9372600"/>
            <a:ext cx="1246425" cy="1583995"/>
          </a:xfrm>
          <a:prstGeom prst="rect">
            <a:avLst/>
          </a:prstGeom>
        </p:spPr>
      </p:pic>
      <p:pic>
        <p:nvPicPr>
          <p:cNvPr id="69" name="Picture 68"/>
          <p:cNvPicPr preferRelativeResize="0">
            <a:picLocks noChangeAspect="1"/>
          </p:cNvPicPr>
          <p:nvPr/>
        </p:nvPicPr>
        <p:blipFill>
          <a:blip r:embed="rId33">
            <a:extLst>
              <a:ext uri="{28A0092B-C50C-407E-A947-70E740481C1C}">
                <a14:useLocalDpi xmlns:a14="http://schemas.microsoft.com/office/drawing/2010/main" val="0"/>
              </a:ext>
            </a:extLst>
          </a:blip>
          <a:stretch>
            <a:fillRect/>
          </a:stretch>
        </p:blipFill>
        <p:spPr>
          <a:xfrm>
            <a:off x="42647757" y="4572000"/>
            <a:ext cx="1259536" cy="1371600"/>
          </a:xfrm>
          <a:prstGeom prst="rect">
            <a:avLst/>
          </a:prstGeom>
        </p:spPr>
      </p:pic>
      <p:pic>
        <p:nvPicPr>
          <p:cNvPr id="70" name="Picture 69"/>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42624421" y="7586217"/>
            <a:ext cx="1266779" cy="1633983"/>
          </a:xfrm>
          <a:prstGeom prst="rect">
            <a:avLst/>
          </a:prstGeom>
        </p:spPr>
      </p:pic>
      <p:pic>
        <p:nvPicPr>
          <p:cNvPr id="71" name="Picture 70"/>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42647757" y="6019800"/>
            <a:ext cx="1235350" cy="1421838"/>
          </a:xfrm>
          <a:prstGeom prst="rect">
            <a:avLst/>
          </a:prstGeom>
        </p:spPr>
      </p:pic>
      <p:pic>
        <p:nvPicPr>
          <p:cNvPr id="72" name="Picture 71"/>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42624421" y="2992646"/>
            <a:ext cx="1269761" cy="1426954"/>
          </a:xfrm>
          <a:prstGeom prst="rect">
            <a:avLst/>
          </a:prstGeom>
        </p:spPr>
      </p:pic>
      <p:sp>
        <p:nvSpPr>
          <p:cNvPr id="3" name="Rectangle 2"/>
          <p:cNvSpPr/>
          <p:nvPr/>
        </p:nvSpPr>
        <p:spPr>
          <a:xfrm>
            <a:off x="1760031" y="28117799"/>
            <a:ext cx="8990610" cy="45075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p:cNvGrpSpPr/>
          <p:nvPr/>
        </p:nvGrpSpPr>
        <p:grpSpPr>
          <a:xfrm>
            <a:off x="11153533" y="16346487"/>
            <a:ext cx="13998908" cy="3770313"/>
            <a:chOff x="11153533" y="16346487"/>
            <a:chExt cx="13998908" cy="3236913"/>
          </a:xfrm>
        </p:grpSpPr>
        <p:pic>
          <p:nvPicPr>
            <p:cNvPr id="11" name="Picture 2"/>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11153533" y="16346487"/>
              <a:ext cx="6799832" cy="3236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18425432" y="16365226"/>
              <a:ext cx="6727009" cy="3218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3" name="Picture 12"/>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5637" y="30714462"/>
            <a:ext cx="1087222" cy="1594338"/>
          </a:xfrm>
          <a:prstGeom prst="rect">
            <a:avLst/>
          </a:prstGeom>
        </p:spPr>
      </p:pic>
      <p:pic>
        <p:nvPicPr>
          <p:cNvPr id="17" name="Picture 16"/>
          <p:cNvPicPr>
            <a:picLocks noChangeAspect="1"/>
          </p:cNvPicPr>
          <p:nvPr/>
        </p:nvPicPr>
        <p:blipFill>
          <a:blip r:embed="rId40" cstate="print">
            <a:extLst>
              <a:ext uri="{28A0092B-C50C-407E-A947-70E740481C1C}">
                <a14:useLocalDpi xmlns:a14="http://schemas.microsoft.com/office/drawing/2010/main" val="0"/>
              </a:ext>
            </a:extLst>
          </a:blip>
          <a:stretch>
            <a:fillRect/>
          </a:stretch>
        </p:blipFill>
        <p:spPr>
          <a:xfrm>
            <a:off x="-6295" y="28956000"/>
            <a:ext cx="1087778" cy="1524000"/>
          </a:xfrm>
          <a:prstGeom prst="rect">
            <a:avLst/>
          </a:prstGeom>
        </p:spPr>
      </p:pic>
      <p:pic>
        <p:nvPicPr>
          <p:cNvPr id="24" name="Picture 23"/>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209800" y="28346400"/>
            <a:ext cx="7848600" cy="3810000"/>
          </a:xfrm>
          <a:prstGeom prst="rect">
            <a:avLst/>
          </a:prstGeom>
        </p:spPr>
      </p:pic>
      <p:pic>
        <p:nvPicPr>
          <p:cNvPr id="1026" name="Picture 2"/>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12954000" y="26154230"/>
            <a:ext cx="11201400" cy="6224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29378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2371</TotalTime>
  <Words>954</Words>
  <Application>Microsoft Office PowerPoint</Application>
  <PresentationFormat>Custom</PresentationFormat>
  <Paragraphs>50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Gonzaga, Christine M</dc:creator>
  <cp:lastModifiedBy>Wooton, Marites</cp:lastModifiedBy>
  <cp:revision>119</cp:revision>
  <dcterms:created xsi:type="dcterms:W3CDTF">2016-09-12T16:16:53Z</dcterms:created>
  <dcterms:modified xsi:type="dcterms:W3CDTF">2016-09-28T20:48:54Z</dcterms:modified>
</cp:coreProperties>
</file>